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05" r:id="rId2"/>
    <p:sldId id="537" r:id="rId3"/>
    <p:sldId id="461" r:id="rId4"/>
    <p:sldId id="462" r:id="rId5"/>
    <p:sldId id="463" r:id="rId6"/>
    <p:sldId id="464" r:id="rId7"/>
    <p:sldId id="442" r:id="rId8"/>
    <p:sldId id="443" r:id="rId9"/>
    <p:sldId id="536" r:id="rId10"/>
    <p:sldId id="535" r:id="rId11"/>
    <p:sldId id="444" r:id="rId12"/>
    <p:sldId id="465" r:id="rId13"/>
    <p:sldId id="466" r:id="rId14"/>
    <p:sldId id="467" r:id="rId15"/>
    <p:sldId id="468" r:id="rId16"/>
    <p:sldId id="470" r:id="rId17"/>
    <p:sldId id="469" r:id="rId18"/>
    <p:sldId id="540" r:id="rId19"/>
    <p:sldId id="538" r:id="rId20"/>
    <p:sldId id="542" r:id="rId21"/>
    <p:sldId id="539" r:id="rId22"/>
    <p:sldId id="471" r:id="rId23"/>
    <p:sldId id="472" r:id="rId24"/>
    <p:sldId id="473" r:id="rId25"/>
    <p:sldId id="474" r:id="rId26"/>
    <p:sldId id="475" r:id="rId27"/>
    <p:sldId id="476" r:id="rId28"/>
    <p:sldId id="477" r:id="rId29"/>
    <p:sldId id="478" r:id="rId30"/>
    <p:sldId id="383"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D"/>
    <a:srgbClr val="EDEDF0"/>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p:restoredTop sz="82420"/>
  </p:normalViewPr>
  <p:slideViewPr>
    <p:cSldViewPr snapToGrid="0">
      <p:cViewPr varScale="1">
        <p:scale>
          <a:sx n="92" d="100"/>
          <a:sy n="92" d="100"/>
        </p:scale>
        <p:origin x="1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CF64F6-5313-4CBA-AC86-4EEC6C2F47A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BAA917D4-C81F-483A-848F-E6BA0363950F}">
      <dgm:prSet phldrT="[Text]" custT="1"/>
      <dgm:spPr>
        <a:xfrm>
          <a:off x="224734" y="995"/>
          <a:ext cx="3064798" cy="232401"/>
        </a:xfrm>
        <a:prstGeom prst="roundRect">
          <a:avLst/>
        </a:prstGeom>
        <a:solidFill>
          <a:srgbClr val="8064A2">
            <a:lumMod val="75000"/>
          </a:srgbClr>
        </a:solidFill>
        <a:ln w="25400" cap="flat" cmpd="sng" algn="ctr">
          <a:solidFill>
            <a:srgbClr val="F79646">
              <a:lumMod val="75000"/>
            </a:srgbClr>
          </a:solidFill>
          <a:prstDash val="solid"/>
        </a:ln>
        <a:effectLst/>
      </dgm:spPr>
      <dgm:t>
        <a:bodyPr/>
        <a:lstStyle/>
        <a:p>
          <a:pPr>
            <a:buNone/>
          </a:pPr>
          <a:r>
            <a:rPr lang="tr-TR" sz="1100" b="1">
              <a:solidFill>
                <a:sysClr val="window" lastClr="FFFFFF"/>
              </a:solidFill>
              <a:latin typeface="Calibri"/>
              <a:ea typeface="+mn-ea"/>
              <a:cs typeface="+mn-cs"/>
            </a:rPr>
            <a:t>Proje Künyesi</a:t>
          </a:r>
        </a:p>
      </dgm:t>
    </dgm:pt>
    <dgm:pt modelId="{08838A40-C6F1-4F51-9780-9621EF1A1607}" type="parTrans" cxnId="{47728702-0614-4E0D-9D41-3B6081AF558D}">
      <dgm:prSet/>
      <dgm:spPr/>
      <dgm:t>
        <a:bodyPr/>
        <a:lstStyle/>
        <a:p>
          <a:endParaRPr lang="tr-TR" sz="1100"/>
        </a:p>
      </dgm:t>
    </dgm:pt>
    <dgm:pt modelId="{58990006-BDAA-424D-A8E2-A38075857C51}" type="sibTrans" cxnId="{47728702-0614-4E0D-9D41-3B6081AF558D}">
      <dgm:prSet/>
      <dgm:spPr/>
      <dgm:t>
        <a:bodyPr/>
        <a:lstStyle/>
        <a:p>
          <a:endParaRPr lang="tr-TR" sz="1100"/>
        </a:p>
      </dgm:t>
    </dgm:pt>
    <dgm:pt modelId="{3535D793-1CF7-4026-91B9-41077FBC4B53}" type="pres">
      <dgm:prSet presAssocID="{6ECF64F6-5313-4CBA-AC86-4EEC6C2F47AD}" presName="linear" presStyleCnt="0">
        <dgm:presLayoutVars>
          <dgm:dir/>
          <dgm:animLvl val="lvl"/>
          <dgm:resizeHandles val="exact"/>
        </dgm:presLayoutVars>
      </dgm:prSet>
      <dgm:spPr/>
    </dgm:pt>
    <dgm:pt modelId="{5E0320A7-ABCD-48D5-B96E-5623BFDBCB82}" type="pres">
      <dgm:prSet presAssocID="{BAA917D4-C81F-483A-848F-E6BA0363950F}" presName="parentLin" presStyleCnt="0"/>
      <dgm:spPr/>
    </dgm:pt>
    <dgm:pt modelId="{86B20E9B-7B90-4A4F-B063-338017AF4FE5}" type="pres">
      <dgm:prSet presAssocID="{BAA917D4-C81F-483A-848F-E6BA0363950F}" presName="parentLeftMargin" presStyleLbl="node1" presStyleIdx="0" presStyleCnt="1"/>
      <dgm:spPr/>
    </dgm:pt>
    <dgm:pt modelId="{225902C0-A7D3-4236-92FB-28DF404C1370}" type="pres">
      <dgm:prSet presAssocID="{BAA917D4-C81F-483A-848F-E6BA0363950F}" presName="parentText" presStyleLbl="node1" presStyleIdx="0" presStyleCnt="1" custScaleX="116932" custScaleY="160747" custLinFactNeighborX="20041">
        <dgm:presLayoutVars>
          <dgm:chMax val="0"/>
          <dgm:bulletEnabled val="1"/>
        </dgm:presLayoutVars>
      </dgm:prSet>
      <dgm:spPr/>
    </dgm:pt>
    <dgm:pt modelId="{9D493450-9053-4D18-AFBC-CF9CE7E8ED99}" type="pres">
      <dgm:prSet presAssocID="{BAA917D4-C81F-483A-848F-E6BA0363950F}" presName="negativeSpace" presStyleCnt="0"/>
      <dgm:spPr/>
    </dgm:pt>
    <dgm:pt modelId="{E19F6F3C-B4B7-4D29-AAA4-C900E6C8C138}" type="pres">
      <dgm:prSet presAssocID="{BAA917D4-C81F-483A-848F-E6BA0363950F}" presName="childText" presStyleLbl="conFgAcc1" presStyleIdx="0" presStyleCnt="1" custLinFactY="29854" custLinFactNeighborX="4579" custLinFactNeighborY="100000">
        <dgm:presLayoutVars>
          <dgm:bulletEnabled val="1"/>
        </dgm:presLayoutVars>
      </dgm:prSet>
      <dgm:spPr/>
    </dgm:pt>
  </dgm:ptLst>
  <dgm:cxnLst>
    <dgm:cxn modelId="{47728702-0614-4E0D-9D41-3B6081AF558D}" srcId="{6ECF64F6-5313-4CBA-AC86-4EEC6C2F47AD}" destId="{BAA917D4-C81F-483A-848F-E6BA0363950F}" srcOrd="0" destOrd="0" parTransId="{08838A40-C6F1-4F51-9780-9621EF1A1607}" sibTransId="{58990006-BDAA-424D-A8E2-A38075857C51}"/>
    <dgm:cxn modelId="{FAD35AD4-BE48-416A-A424-3D1F0A7E2BFD}" type="presOf" srcId="{BAA917D4-C81F-483A-848F-E6BA0363950F}" destId="{86B20E9B-7B90-4A4F-B063-338017AF4FE5}" srcOrd="0" destOrd="0" presId="urn:microsoft.com/office/officeart/2005/8/layout/list1"/>
    <dgm:cxn modelId="{80A252E3-AD78-4F94-BFE7-E67A6AB1E5D7}" type="presOf" srcId="{6ECF64F6-5313-4CBA-AC86-4EEC6C2F47AD}" destId="{3535D793-1CF7-4026-91B9-41077FBC4B53}" srcOrd="0" destOrd="0" presId="urn:microsoft.com/office/officeart/2005/8/layout/list1"/>
    <dgm:cxn modelId="{0995AFF8-F3FB-4F9A-A5BD-D6FC7B25DD53}" type="presOf" srcId="{BAA917D4-C81F-483A-848F-E6BA0363950F}" destId="{225902C0-A7D3-4236-92FB-28DF404C1370}" srcOrd="1" destOrd="0" presId="urn:microsoft.com/office/officeart/2005/8/layout/list1"/>
    <dgm:cxn modelId="{71A46C9F-9CEF-43A8-AB8C-9AA6C128EDBD}" type="presParOf" srcId="{3535D793-1CF7-4026-91B9-41077FBC4B53}" destId="{5E0320A7-ABCD-48D5-B96E-5623BFDBCB82}" srcOrd="0" destOrd="0" presId="urn:microsoft.com/office/officeart/2005/8/layout/list1"/>
    <dgm:cxn modelId="{9ABBB291-835B-446F-8A30-2736E6D3F555}" type="presParOf" srcId="{5E0320A7-ABCD-48D5-B96E-5623BFDBCB82}" destId="{86B20E9B-7B90-4A4F-B063-338017AF4FE5}" srcOrd="0" destOrd="0" presId="urn:microsoft.com/office/officeart/2005/8/layout/list1"/>
    <dgm:cxn modelId="{6B77C174-BDE7-43F3-9441-2B4E7C01AC16}" type="presParOf" srcId="{5E0320A7-ABCD-48D5-B96E-5623BFDBCB82}" destId="{225902C0-A7D3-4236-92FB-28DF404C1370}" srcOrd="1" destOrd="0" presId="urn:microsoft.com/office/officeart/2005/8/layout/list1"/>
    <dgm:cxn modelId="{03FF55DC-5D45-4B03-B2D9-F9DF5F66BFAC}" type="presParOf" srcId="{3535D793-1CF7-4026-91B9-41077FBC4B53}" destId="{9D493450-9053-4D18-AFBC-CF9CE7E8ED99}" srcOrd="1" destOrd="0" presId="urn:microsoft.com/office/officeart/2005/8/layout/list1"/>
    <dgm:cxn modelId="{888EFF47-2E67-480A-9C35-E4DBF0FFF2F1}" type="presParOf" srcId="{3535D793-1CF7-4026-91B9-41077FBC4B53}" destId="{E19F6F3C-B4B7-4D29-AAA4-C900E6C8C13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5DA880-5066-4D9A-A8E0-04810A10F97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B8D4DB08-8CCE-45FE-BA3B-C90FEA009341}">
      <dgm:prSet phldrT="[Text]" phldr="0"/>
      <dgm:spPr/>
      <dgm:t>
        <a:bodyPr/>
        <a:lstStyle/>
        <a:p>
          <a:pPr rtl="0"/>
          <a:r>
            <a:rPr lang="en-US">
              <a:latin typeface="Calibri Light" panose="020F0302020204030204"/>
            </a:rPr>
            <a:t>1-)Text Extraction</a:t>
          </a:r>
          <a:endParaRPr lang="en-US"/>
        </a:p>
      </dgm:t>
    </dgm:pt>
    <dgm:pt modelId="{C9BEA787-57C9-4FEE-9CD2-33F47CF17F5C}" type="parTrans" cxnId="{56B93F60-9D64-4465-B3E3-60729C826684}">
      <dgm:prSet/>
      <dgm:spPr/>
      <dgm:t>
        <a:bodyPr/>
        <a:lstStyle/>
        <a:p>
          <a:endParaRPr lang="en-US"/>
        </a:p>
      </dgm:t>
    </dgm:pt>
    <dgm:pt modelId="{71AE5F89-0EA0-4A3E-8527-42DDE0F3132E}" type="sibTrans" cxnId="{56B93F60-9D64-4465-B3E3-60729C826684}">
      <dgm:prSet/>
      <dgm:spPr/>
      <dgm:t>
        <a:bodyPr/>
        <a:lstStyle/>
        <a:p>
          <a:endParaRPr lang="en-US"/>
        </a:p>
      </dgm:t>
    </dgm:pt>
    <dgm:pt modelId="{C55D5B9B-EF89-4BBE-B27F-EB7EE10A02BA}">
      <dgm:prSet phldrT="[Text]" phldr="0"/>
      <dgm:spPr/>
      <dgm:t>
        <a:bodyPr/>
        <a:lstStyle/>
        <a:p>
          <a:pPr rtl="0"/>
          <a:r>
            <a:rPr lang="en-US">
              <a:latin typeface="Calibri Light" panose="020F0302020204030204"/>
            </a:rPr>
            <a:t>2-)Column Detection</a:t>
          </a:r>
          <a:endParaRPr lang="en-US"/>
        </a:p>
      </dgm:t>
    </dgm:pt>
    <dgm:pt modelId="{C198EDB6-CE26-49D5-9786-ADA1D723E6C7}" type="parTrans" cxnId="{8F8195D2-8361-49AA-86BC-B4F2BE845860}">
      <dgm:prSet/>
      <dgm:spPr/>
      <dgm:t>
        <a:bodyPr/>
        <a:lstStyle/>
        <a:p>
          <a:endParaRPr lang="en-US"/>
        </a:p>
      </dgm:t>
    </dgm:pt>
    <dgm:pt modelId="{CE653A17-4148-4024-AE30-51C7A4AC358A}" type="sibTrans" cxnId="{8F8195D2-8361-49AA-86BC-B4F2BE845860}">
      <dgm:prSet/>
      <dgm:spPr/>
      <dgm:t>
        <a:bodyPr/>
        <a:lstStyle/>
        <a:p>
          <a:endParaRPr lang="en-US"/>
        </a:p>
      </dgm:t>
    </dgm:pt>
    <dgm:pt modelId="{E9F1A40E-E22D-45D7-B4BF-C8DD3A89A5C6}">
      <dgm:prSet phldrT="[Text]" phldr="0"/>
      <dgm:spPr/>
      <dgm:t>
        <a:bodyPr/>
        <a:lstStyle/>
        <a:p>
          <a:pPr rtl="0"/>
          <a:r>
            <a:rPr lang="en-US">
              <a:latin typeface="Calibri Light" panose="020F0302020204030204"/>
            </a:rPr>
            <a:t>3-)Header Detection</a:t>
          </a:r>
          <a:endParaRPr lang="en-US"/>
        </a:p>
      </dgm:t>
    </dgm:pt>
    <dgm:pt modelId="{9F9EF69B-16D2-4F8A-9CB7-5DF3656EF8B5}" type="parTrans" cxnId="{028A5206-0109-477A-AAC5-1B646845532E}">
      <dgm:prSet/>
      <dgm:spPr/>
      <dgm:t>
        <a:bodyPr/>
        <a:lstStyle/>
        <a:p>
          <a:endParaRPr lang="en-US"/>
        </a:p>
      </dgm:t>
    </dgm:pt>
    <dgm:pt modelId="{3B70AE6D-809A-4308-BADF-1F913AA2626D}" type="sibTrans" cxnId="{028A5206-0109-477A-AAC5-1B646845532E}">
      <dgm:prSet/>
      <dgm:spPr/>
      <dgm:t>
        <a:bodyPr/>
        <a:lstStyle/>
        <a:p>
          <a:endParaRPr lang="en-US"/>
        </a:p>
      </dgm:t>
    </dgm:pt>
    <dgm:pt modelId="{97FE795B-E998-4AB5-8E9D-24434ABFB1E9}">
      <dgm:prSet phldrT="[Text]" phldr="0"/>
      <dgm:spPr/>
      <dgm:t>
        <a:bodyPr/>
        <a:lstStyle/>
        <a:p>
          <a:pPr rtl="0"/>
          <a:r>
            <a:rPr lang="en-US">
              <a:latin typeface="Calibri Light" panose="020F0302020204030204"/>
            </a:rPr>
            <a:t>4-)Section Extraction</a:t>
          </a:r>
          <a:endParaRPr lang="en-US"/>
        </a:p>
      </dgm:t>
    </dgm:pt>
    <dgm:pt modelId="{625AB726-52BF-44DE-A2A1-D2C0852791AE}" type="parTrans" cxnId="{123C6A9C-D417-4546-9B77-57654AA53DD9}">
      <dgm:prSet/>
      <dgm:spPr/>
      <dgm:t>
        <a:bodyPr/>
        <a:lstStyle/>
        <a:p>
          <a:endParaRPr lang="en-US"/>
        </a:p>
      </dgm:t>
    </dgm:pt>
    <dgm:pt modelId="{B5FADCAE-FACF-4361-887B-74A265BED4AF}" type="sibTrans" cxnId="{123C6A9C-D417-4546-9B77-57654AA53DD9}">
      <dgm:prSet/>
      <dgm:spPr/>
      <dgm:t>
        <a:bodyPr/>
        <a:lstStyle/>
        <a:p>
          <a:endParaRPr lang="en-US"/>
        </a:p>
      </dgm:t>
    </dgm:pt>
    <dgm:pt modelId="{FBA3D629-EAC5-4D2C-B07E-55E2B05ACBFD}">
      <dgm:prSet phldrT="[Text]" phldr="0"/>
      <dgm:spPr/>
      <dgm:t>
        <a:bodyPr/>
        <a:lstStyle/>
        <a:p>
          <a:pPr rtl="0"/>
          <a:r>
            <a:rPr lang="en-US">
              <a:latin typeface="Calibri Light" panose="020F0302020204030204"/>
            </a:rPr>
            <a:t>5-)Extract Personal Information</a:t>
          </a:r>
          <a:endParaRPr lang="en-US"/>
        </a:p>
      </dgm:t>
    </dgm:pt>
    <dgm:pt modelId="{E8259F01-DB14-4542-A695-0A760DB10F67}" type="parTrans" cxnId="{D08277C5-5D98-4CBF-87C4-541DA4DBF015}">
      <dgm:prSet/>
      <dgm:spPr/>
      <dgm:t>
        <a:bodyPr/>
        <a:lstStyle/>
        <a:p>
          <a:endParaRPr lang="en-US"/>
        </a:p>
      </dgm:t>
    </dgm:pt>
    <dgm:pt modelId="{72F13E1C-B161-4657-BE31-CA3E9BAEB3B9}" type="sibTrans" cxnId="{D08277C5-5D98-4CBF-87C4-541DA4DBF015}">
      <dgm:prSet/>
      <dgm:spPr/>
      <dgm:t>
        <a:bodyPr/>
        <a:lstStyle/>
        <a:p>
          <a:endParaRPr lang="en-US"/>
        </a:p>
      </dgm:t>
    </dgm:pt>
    <dgm:pt modelId="{DCD55C55-3E54-4B29-8E29-E4EB1808F993}">
      <dgm:prSet phldrT="[Text]" phldr="0"/>
      <dgm:spPr/>
      <dgm:t>
        <a:bodyPr/>
        <a:lstStyle/>
        <a:p>
          <a:pPr rtl="0"/>
          <a:r>
            <a:rPr lang="en-US">
              <a:latin typeface="Calibri Light" panose="020F0302020204030204"/>
            </a:rPr>
            <a:t>6-)Extract Skills Information</a:t>
          </a:r>
          <a:endParaRPr lang="en-US"/>
        </a:p>
      </dgm:t>
    </dgm:pt>
    <dgm:pt modelId="{4366CA03-7A30-438B-BB46-371CAE8A110C}" type="parTrans" cxnId="{2B053210-3C0E-4229-BE59-6374201CA925}">
      <dgm:prSet/>
      <dgm:spPr/>
      <dgm:t>
        <a:bodyPr/>
        <a:lstStyle/>
        <a:p>
          <a:endParaRPr lang="en-US"/>
        </a:p>
      </dgm:t>
    </dgm:pt>
    <dgm:pt modelId="{2203A0C7-EF38-41A9-9123-EF7F0179511C}" type="sibTrans" cxnId="{2B053210-3C0E-4229-BE59-6374201CA925}">
      <dgm:prSet/>
      <dgm:spPr/>
      <dgm:t>
        <a:bodyPr/>
        <a:lstStyle/>
        <a:p>
          <a:endParaRPr lang="en-US"/>
        </a:p>
      </dgm:t>
    </dgm:pt>
    <dgm:pt modelId="{645A5C24-A49D-4577-9DF6-D51463A2B53C}">
      <dgm:prSet phldrT="[Text]" phldr="0"/>
      <dgm:spPr/>
      <dgm:t>
        <a:bodyPr/>
        <a:lstStyle/>
        <a:p>
          <a:pPr rtl="0"/>
          <a:r>
            <a:rPr lang="en-US">
              <a:latin typeface="Calibri Light" panose="020F0302020204030204"/>
            </a:rPr>
            <a:t>7-)Extract Education Information (NER)</a:t>
          </a:r>
          <a:endParaRPr lang="en-US"/>
        </a:p>
      </dgm:t>
    </dgm:pt>
    <dgm:pt modelId="{DEC0D0E7-EECB-40AC-9A8C-B5DDA03CAF24}" type="parTrans" cxnId="{F90602B7-CE9D-434C-8EFB-1A23F5C58D04}">
      <dgm:prSet/>
      <dgm:spPr/>
      <dgm:t>
        <a:bodyPr/>
        <a:lstStyle/>
        <a:p>
          <a:endParaRPr lang="en-US"/>
        </a:p>
      </dgm:t>
    </dgm:pt>
    <dgm:pt modelId="{5DE8CC04-631A-4E4E-B51F-8E9E98AD0863}" type="sibTrans" cxnId="{F90602B7-CE9D-434C-8EFB-1A23F5C58D04}">
      <dgm:prSet/>
      <dgm:spPr/>
      <dgm:t>
        <a:bodyPr/>
        <a:lstStyle/>
        <a:p>
          <a:endParaRPr lang="en-US"/>
        </a:p>
      </dgm:t>
    </dgm:pt>
    <dgm:pt modelId="{6FF40918-9B86-492D-AF5C-4C584A41EC99}">
      <dgm:prSet phldrT="[Text]" phldr="0"/>
      <dgm:spPr/>
      <dgm:t>
        <a:bodyPr/>
        <a:lstStyle/>
        <a:p>
          <a:pPr rtl="0"/>
          <a:r>
            <a:rPr lang="en-US">
              <a:latin typeface="Calibri Light" panose="020F0302020204030204"/>
            </a:rPr>
            <a:t>8-)Extract Experience Information (NER)</a:t>
          </a:r>
          <a:endParaRPr lang="en-US"/>
        </a:p>
      </dgm:t>
    </dgm:pt>
    <dgm:pt modelId="{72F2833D-E9C3-4A62-9716-A5468C62ECF1}" type="parTrans" cxnId="{2A858A30-1A66-4175-9964-6D597B410EC1}">
      <dgm:prSet/>
      <dgm:spPr/>
      <dgm:t>
        <a:bodyPr/>
        <a:lstStyle/>
        <a:p>
          <a:endParaRPr lang="en-US"/>
        </a:p>
      </dgm:t>
    </dgm:pt>
    <dgm:pt modelId="{585DC287-5701-4954-8FB0-71929E2B95FD}" type="sibTrans" cxnId="{2A858A30-1A66-4175-9964-6D597B410EC1}">
      <dgm:prSet/>
      <dgm:spPr/>
      <dgm:t>
        <a:bodyPr/>
        <a:lstStyle/>
        <a:p>
          <a:endParaRPr lang="en-US"/>
        </a:p>
      </dgm:t>
    </dgm:pt>
    <dgm:pt modelId="{C76E8A62-6B0F-4FA9-9FA7-F1DFF6564B75}">
      <dgm:prSet phldrT="[Text]" phldr="0"/>
      <dgm:spPr/>
      <dgm:t>
        <a:bodyPr/>
        <a:lstStyle/>
        <a:p>
          <a:pPr rtl="0"/>
          <a:r>
            <a:rPr lang="en-US">
              <a:latin typeface="Calibri Light" panose="020F0302020204030204"/>
            </a:rPr>
            <a:t>Return Result</a:t>
          </a:r>
          <a:endParaRPr lang="en-US"/>
        </a:p>
      </dgm:t>
    </dgm:pt>
    <dgm:pt modelId="{D53CE273-C9C0-4DA0-B3BB-EC34A2A5382C}" type="parTrans" cxnId="{1627B8A3-7E48-48C6-983B-7480971308FC}">
      <dgm:prSet/>
      <dgm:spPr/>
      <dgm:t>
        <a:bodyPr/>
        <a:lstStyle/>
        <a:p>
          <a:endParaRPr lang="en-US"/>
        </a:p>
      </dgm:t>
    </dgm:pt>
    <dgm:pt modelId="{6B1A7813-70A1-4C98-99A7-8A820861F2FE}" type="sibTrans" cxnId="{1627B8A3-7E48-48C6-983B-7480971308FC}">
      <dgm:prSet/>
      <dgm:spPr/>
      <dgm:t>
        <a:bodyPr/>
        <a:lstStyle/>
        <a:p>
          <a:endParaRPr lang="en-US"/>
        </a:p>
      </dgm:t>
    </dgm:pt>
    <dgm:pt modelId="{55A7C438-EC8F-41E0-9B84-EE759281ADD6}" type="pres">
      <dgm:prSet presAssocID="{1F5DA880-5066-4D9A-A8E0-04810A10F975}" presName="Name0" presStyleCnt="0">
        <dgm:presLayoutVars>
          <dgm:dir/>
          <dgm:resizeHandles/>
        </dgm:presLayoutVars>
      </dgm:prSet>
      <dgm:spPr/>
    </dgm:pt>
    <dgm:pt modelId="{862F2CBD-3F39-4664-9D1C-12FE20E707F8}" type="pres">
      <dgm:prSet presAssocID="{B8D4DB08-8CCE-45FE-BA3B-C90FEA009341}" presName="compNode" presStyleCnt="0"/>
      <dgm:spPr/>
    </dgm:pt>
    <dgm:pt modelId="{BAADCE3C-0E7C-4BDD-9A5B-81925698E663}" type="pres">
      <dgm:prSet presAssocID="{B8D4DB08-8CCE-45FE-BA3B-C90FEA009341}" presName="dummyConnPt" presStyleCnt="0"/>
      <dgm:spPr/>
    </dgm:pt>
    <dgm:pt modelId="{7128FD16-FF12-4CF8-B770-0E2A9DA0FAF7}" type="pres">
      <dgm:prSet presAssocID="{B8D4DB08-8CCE-45FE-BA3B-C90FEA009341}" presName="node" presStyleLbl="node1" presStyleIdx="0" presStyleCnt="9">
        <dgm:presLayoutVars>
          <dgm:bulletEnabled val="1"/>
        </dgm:presLayoutVars>
      </dgm:prSet>
      <dgm:spPr/>
    </dgm:pt>
    <dgm:pt modelId="{514B1E62-BF9B-43A4-9730-AB94CCD05DD7}" type="pres">
      <dgm:prSet presAssocID="{71AE5F89-0EA0-4A3E-8527-42DDE0F3132E}" presName="sibTrans" presStyleLbl="bgSibTrans2D1" presStyleIdx="0" presStyleCnt="8"/>
      <dgm:spPr/>
    </dgm:pt>
    <dgm:pt modelId="{9BFA18D1-F8F0-4B16-A5BF-9A5E3A1A0F60}" type="pres">
      <dgm:prSet presAssocID="{C55D5B9B-EF89-4BBE-B27F-EB7EE10A02BA}" presName="compNode" presStyleCnt="0"/>
      <dgm:spPr/>
    </dgm:pt>
    <dgm:pt modelId="{8E296313-E197-431E-AC74-8626266D5626}" type="pres">
      <dgm:prSet presAssocID="{C55D5B9B-EF89-4BBE-B27F-EB7EE10A02BA}" presName="dummyConnPt" presStyleCnt="0"/>
      <dgm:spPr/>
    </dgm:pt>
    <dgm:pt modelId="{FB2EC619-62A1-4BD8-BA8B-A39C53520DBB}" type="pres">
      <dgm:prSet presAssocID="{C55D5B9B-EF89-4BBE-B27F-EB7EE10A02BA}" presName="node" presStyleLbl="node1" presStyleIdx="1" presStyleCnt="9">
        <dgm:presLayoutVars>
          <dgm:bulletEnabled val="1"/>
        </dgm:presLayoutVars>
      </dgm:prSet>
      <dgm:spPr/>
    </dgm:pt>
    <dgm:pt modelId="{16D02FFD-82FB-4AA6-9511-323B78ABEA4B}" type="pres">
      <dgm:prSet presAssocID="{CE653A17-4148-4024-AE30-51C7A4AC358A}" presName="sibTrans" presStyleLbl="bgSibTrans2D1" presStyleIdx="1" presStyleCnt="8"/>
      <dgm:spPr/>
    </dgm:pt>
    <dgm:pt modelId="{A05DC6B4-7400-44BD-9721-A916F6DF6EE0}" type="pres">
      <dgm:prSet presAssocID="{E9F1A40E-E22D-45D7-B4BF-C8DD3A89A5C6}" presName="compNode" presStyleCnt="0"/>
      <dgm:spPr/>
    </dgm:pt>
    <dgm:pt modelId="{94E63112-975B-4754-AB49-4E916A85CC0D}" type="pres">
      <dgm:prSet presAssocID="{E9F1A40E-E22D-45D7-B4BF-C8DD3A89A5C6}" presName="dummyConnPt" presStyleCnt="0"/>
      <dgm:spPr/>
    </dgm:pt>
    <dgm:pt modelId="{9F4F22C9-040D-48F9-B073-1BFEEFC58AD9}" type="pres">
      <dgm:prSet presAssocID="{E9F1A40E-E22D-45D7-B4BF-C8DD3A89A5C6}" presName="node" presStyleLbl="node1" presStyleIdx="2" presStyleCnt="9">
        <dgm:presLayoutVars>
          <dgm:bulletEnabled val="1"/>
        </dgm:presLayoutVars>
      </dgm:prSet>
      <dgm:spPr/>
    </dgm:pt>
    <dgm:pt modelId="{DD714D11-0C92-48C8-89DE-EA1E1837080A}" type="pres">
      <dgm:prSet presAssocID="{3B70AE6D-809A-4308-BADF-1F913AA2626D}" presName="sibTrans" presStyleLbl="bgSibTrans2D1" presStyleIdx="2" presStyleCnt="8"/>
      <dgm:spPr/>
    </dgm:pt>
    <dgm:pt modelId="{FB8F2B1F-0907-426E-80A9-43EE40651020}" type="pres">
      <dgm:prSet presAssocID="{97FE795B-E998-4AB5-8E9D-24434ABFB1E9}" presName="compNode" presStyleCnt="0"/>
      <dgm:spPr/>
    </dgm:pt>
    <dgm:pt modelId="{9F9D18CE-9DF3-4932-9557-7B86258AEF93}" type="pres">
      <dgm:prSet presAssocID="{97FE795B-E998-4AB5-8E9D-24434ABFB1E9}" presName="dummyConnPt" presStyleCnt="0"/>
      <dgm:spPr/>
    </dgm:pt>
    <dgm:pt modelId="{D5BD20F6-F59A-41C6-92B1-1A6776D0F4CB}" type="pres">
      <dgm:prSet presAssocID="{97FE795B-E998-4AB5-8E9D-24434ABFB1E9}" presName="node" presStyleLbl="node1" presStyleIdx="3" presStyleCnt="9">
        <dgm:presLayoutVars>
          <dgm:bulletEnabled val="1"/>
        </dgm:presLayoutVars>
      </dgm:prSet>
      <dgm:spPr/>
    </dgm:pt>
    <dgm:pt modelId="{A112B1D5-EF9A-4E1B-8D46-5A25D453F07A}" type="pres">
      <dgm:prSet presAssocID="{B5FADCAE-FACF-4361-887B-74A265BED4AF}" presName="sibTrans" presStyleLbl="bgSibTrans2D1" presStyleIdx="3" presStyleCnt="8"/>
      <dgm:spPr/>
    </dgm:pt>
    <dgm:pt modelId="{9328CC31-CCA7-4149-B9C8-43C9E5E03F68}" type="pres">
      <dgm:prSet presAssocID="{FBA3D629-EAC5-4D2C-B07E-55E2B05ACBFD}" presName="compNode" presStyleCnt="0"/>
      <dgm:spPr/>
    </dgm:pt>
    <dgm:pt modelId="{1C0A3FC3-DAF2-4499-8B23-86B76F30019D}" type="pres">
      <dgm:prSet presAssocID="{FBA3D629-EAC5-4D2C-B07E-55E2B05ACBFD}" presName="dummyConnPt" presStyleCnt="0"/>
      <dgm:spPr/>
    </dgm:pt>
    <dgm:pt modelId="{23CA81E8-5543-49B1-9F94-8B6FF4C9ADE3}" type="pres">
      <dgm:prSet presAssocID="{FBA3D629-EAC5-4D2C-B07E-55E2B05ACBFD}" presName="node" presStyleLbl="node1" presStyleIdx="4" presStyleCnt="9">
        <dgm:presLayoutVars>
          <dgm:bulletEnabled val="1"/>
        </dgm:presLayoutVars>
      </dgm:prSet>
      <dgm:spPr/>
    </dgm:pt>
    <dgm:pt modelId="{79FD45D8-6321-41C7-B2A1-76B61E92777E}" type="pres">
      <dgm:prSet presAssocID="{72F13E1C-B161-4657-BE31-CA3E9BAEB3B9}" presName="sibTrans" presStyleLbl="bgSibTrans2D1" presStyleIdx="4" presStyleCnt="8"/>
      <dgm:spPr/>
    </dgm:pt>
    <dgm:pt modelId="{C92EAFF2-EF11-4FDF-8A9F-EF172B9CD6CE}" type="pres">
      <dgm:prSet presAssocID="{DCD55C55-3E54-4B29-8E29-E4EB1808F993}" presName="compNode" presStyleCnt="0"/>
      <dgm:spPr/>
    </dgm:pt>
    <dgm:pt modelId="{C21C3AF7-EB3D-40AD-BDF2-16FAC8A9C6F8}" type="pres">
      <dgm:prSet presAssocID="{DCD55C55-3E54-4B29-8E29-E4EB1808F993}" presName="dummyConnPt" presStyleCnt="0"/>
      <dgm:spPr/>
    </dgm:pt>
    <dgm:pt modelId="{C48B9B5B-6245-49DE-9585-073AF2C2BBEB}" type="pres">
      <dgm:prSet presAssocID="{DCD55C55-3E54-4B29-8E29-E4EB1808F993}" presName="node" presStyleLbl="node1" presStyleIdx="5" presStyleCnt="9">
        <dgm:presLayoutVars>
          <dgm:bulletEnabled val="1"/>
        </dgm:presLayoutVars>
      </dgm:prSet>
      <dgm:spPr/>
    </dgm:pt>
    <dgm:pt modelId="{2F3E343A-577D-40AB-98D4-E21A3EDE4328}" type="pres">
      <dgm:prSet presAssocID="{2203A0C7-EF38-41A9-9123-EF7F0179511C}" presName="sibTrans" presStyleLbl="bgSibTrans2D1" presStyleIdx="5" presStyleCnt="8"/>
      <dgm:spPr/>
    </dgm:pt>
    <dgm:pt modelId="{E4F9B80B-B45E-403B-9D44-1F49825114DB}" type="pres">
      <dgm:prSet presAssocID="{645A5C24-A49D-4577-9DF6-D51463A2B53C}" presName="compNode" presStyleCnt="0"/>
      <dgm:spPr/>
    </dgm:pt>
    <dgm:pt modelId="{E8B9E7EC-E455-493E-B68F-F2013D31A4B4}" type="pres">
      <dgm:prSet presAssocID="{645A5C24-A49D-4577-9DF6-D51463A2B53C}" presName="dummyConnPt" presStyleCnt="0"/>
      <dgm:spPr/>
    </dgm:pt>
    <dgm:pt modelId="{F18B580A-B2E1-4017-8DED-D684FB24E275}" type="pres">
      <dgm:prSet presAssocID="{645A5C24-A49D-4577-9DF6-D51463A2B53C}" presName="node" presStyleLbl="node1" presStyleIdx="6" presStyleCnt="9">
        <dgm:presLayoutVars>
          <dgm:bulletEnabled val="1"/>
        </dgm:presLayoutVars>
      </dgm:prSet>
      <dgm:spPr/>
    </dgm:pt>
    <dgm:pt modelId="{F8967F1C-2710-4BE4-ABB1-A50ACC88AC29}" type="pres">
      <dgm:prSet presAssocID="{5DE8CC04-631A-4E4E-B51F-8E9E98AD0863}" presName="sibTrans" presStyleLbl="bgSibTrans2D1" presStyleIdx="6" presStyleCnt="8"/>
      <dgm:spPr/>
    </dgm:pt>
    <dgm:pt modelId="{00600D14-F88D-47E1-9689-57F1E4B26085}" type="pres">
      <dgm:prSet presAssocID="{6FF40918-9B86-492D-AF5C-4C584A41EC99}" presName="compNode" presStyleCnt="0"/>
      <dgm:spPr/>
    </dgm:pt>
    <dgm:pt modelId="{D2B4E0C7-E5B7-4E53-AA1C-8B1B1E6603EC}" type="pres">
      <dgm:prSet presAssocID="{6FF40918-9B86-492D-AF5C-4C584A41EC99}" presName="dummyConnPt" presStyleCnt="0"/>
      <dgm:spPr/>
    </dgm:pt>
    <dgm:pt modelId="{BB03767D-6A15-4604-99E5-5F3046075F96}" type="pres">
      <dgm:prSet presAssocID="{6FF40918-9B86-492D-AF5C-4C584A41EC99}" presName="node" presStyleLbl="node1" presStyleIdx="7" presStyleCnt="9">
        <dgm:presLayoutVars>
          <dgm:bulletEnabled val="1"/>
        </dgm:presLayoutVars>
      </dgm:prSet>
      <dgm:spPr/>
    </dgm:pt>
    <dgm:pt modelId="{B50F9E9B-0BC5-4E34-BF57-71D8C3B90333}" type="pres">
      <dgm:prSet presAssocID="{585DC287-5701-4954-8FB0-71929E2B95FD}" presName="sibTrans" presStyleLbl="bgSibTrans2D1" presStyleIdx="7" presStyleCnt="8"/>
      <dgm:spPr/>
    </dgm:pt>
    <dgm:pt modelId="{C44B0970-54B6-406C-8A44-666AE0B7FAF8}" type="pres">
      <dgm:prSet presAssocID="{C76E8A62-6B0F-4FA9-9FA7-F1DFF6564B75}" presName="compNode" presStyleCnt="0"/>
      <dgm:spPr/>
    </dgm:pt>
    <dgm:pt modelId="{4E443910-77A3-4195-87EB-EC5FA9CCD8BE}" type="pres">
      <dgm:prSet presAssocID="{C76E8A62-6B0F-4FA9-9FA7-F1DFF6564B75}" presName="dummyConnPt" presStyleCnt="0"/>
      <dgm:spPr/>
    </dgm:pt>
    <dgm:pt modelId="{0DD39647-F7D4-4C92-AC1E-B8FA0B321ADB}" type="pres">
      <dgm:prSet presAssocID="{C76E8A62-6B0F-4FA9-9FA7-F1DFF6564B75}" presName="node" presStyleLbl="node1" presStyleIdx="8" presStyleCnt="9">
        <dgm:presLayoutVars>
          <dgm:bulletEnabled val="1"/>
        </dgm:presLayoutVars>
      </dgm:prSet>
      <dgm:spPr/>
    </dgm:pt>
  </dgm:ptLst>
  <dgm:cxnLst>
    <dgm:cxn modelId="{028A5206-0109-477A-AAC5-1B646845532E}" srcId="{1F5DA880-5066-4D9A-A8E0-04810A10F975}" destId="{E9F1A40E-E22D-45D7-B4BF-C8DD3A89A5C6}" srcOrd="2" destOrd="0" parTransId="{9F9EF69B-16D2-4F8A-9CB7-5DF3656EF8B5}" sibTransId="{3B70AE6D-809A-4308-BADF-1F913AA2626D}"/>
    <dgm:cxn modelId="{35634C09-29E1-4EA5-AFA5-2B78A020923D}" type="presOf" srcId="{645A5C24-A49D-4577-9DF6-D51463A2B53C}" destId="{F18B580A-B2E1-4017-8DED-D684FB24E275}" srcOrd="0" destOrd="0" presId="urn:microsoft.com/office/officeart/2005/8/layout/bProcess4"/>
    <dgm:cxn modelId="{9B1B340F-9429-4447-B7BE-FD697F8E4DEA}" type="presOf" srcId="{E9F1A40E-E22D-45D7-B4BF-C8DD3A89A5C6}" destId="{9F4F22C9-040D-48F9-B073-1BFEEFC58AD9}" srcOrd="0" destOrd="0" presId="urn:microsoft.com/office/officeart/2005/8/layout/bProcess4"/>
    <dgm:cxn modelId="{2B053210-3C0E-4229-BE59-6374201CA925}" srcId="{1F5DA880-5066-4D9A-A8E0-04810A10F975}" destId="{DCD55C55-3E54-4B29-8E29-E4EB1808F993}" srcOrd="5" destOrd="0" parTransId="{4366CA03-7A30-438B-BB46-371CAE8A110C}" sibTransId="{2203A0C7-EF38-41A9-9123-EF7F0179511C}"/>
    <dgm:cxn modelId="{DF145E29-634B-455E-BC6D-BBB9E4809A0D}" type="presOf" srcId="{97FE795B-E998-4AB5-8E9D-24434ABFB1E9}" destId="{D5BD20F6-F59A-41C6-92B1-1A6776D0F4CB}" srcOrd="0" destOrd="0" presId="urn:microsoft.com/office/officeart/2005/8/layout/bProcess4"/>
    <dgm:cxn modelId="{7B99242F-50BF-4C62-A81B-1AEF0415E5B8}" type="presOf" srcId="{CE653A17-4148-4024-AE30-51C7A4AC358A}" destId="{16D02FFD-82FB-4AA6-9511-323B78ABEA4B}" srcOrd="0" destOrd="0" presId="urn:microsoft.com/office/officeart/2005/8/layout/bProcess4"/>
    <dgm:cxn modelId="{2A858A30-1A66-4175-9964-6D597B410EC1}" srcId="{1F5DA880-5066-4D9A-A8E0-04810A10F975}" destId="{6FF40918-9B86-492D-AF5C-4C584A41EC99}" srcOrd="7" destOrd="0" parTransId="{72F2833D-E9C3-4A62-9716-A5468C62ECF1}" sibTransId="{585DC287-5701-4954-8FB0-71929E2B95FD}"/>
    <dgm:cxn modelId="{C118455C-E86A-441D-AB68-DE0FACFC57F9}" type="presOf" srcId="{1F5DA880-5066-4D9A-A8E0-04810A10F975}" destId="{55A7C438-EC8F-41E0-9B84-EE759281ADD6}" srcOrd="0" destOrd="0" presId="urn:microsoft.com/office/officeart/2005/8/layout/bProcess4"/>
    <dgm:cxn modelId="{56B93F60-9D64-4465-B3E3-60729C826684}" srcId="{1F5DA880-5066-4D9A-A8E0-04810A10F975}" destId="{B8D4DB08-8CCE-45FE-BA3B-C90FEA009341}" srcOrd="0" destOrd="0" parTransId="{C9BEA787-57C9-4FEE-9CD2-33F47CF17F5C}" sibTransId="{71AE5F89-0EA0-4A3E-8527-42DDE0F3132E}"/>
    <dgm:cxn modelId="{EDA8C76A-652E-4BF1-82DC-6FA3649D5616}" type="presOf" srcId="{FBA3D629-EAC5-4D2C-B07E-55E2B05ACBFD}" destId="{23CA81E8-5543-49B1-9F94-8B6FF4C9ADE3}" srcOrd="0" destOrd="0" presId="urn:microsoft.com/office/officeart/2005/8/layout/bProcess4"/>
    <dgm:cxn modelId="{D2A4EC71-0100-4A99-9A8C-8B6C089DE110}" type="presOf" srcId="{585DC287-5701-4954-8FB0-71929E2B95FD}" destId="{B50F9E9B-0BC5-4E34-BF57-71D8C3B90333}" srcOrd="0" destOrd="0" presId="urn:microsoft.com/office/officeart/2005/8/layout/bProcess4"/>
    <dgm:cxn modelId="{8EAF897E-FA07-44E4-B830-75593D65780D}" type="presOf" srcId="{DCD55C55-3E54-4B29-8E29-E4EB1808F993}" destId="{C48B9B5B-6245-49DE-9585-073AF2C2BBEB}" srcOrd="0" destOrd="0" presId="urn:microsoft.com/office/officeart/2005/8/layout/bProcess4"/>
    <dgm:cxn modelId="{3481C28B-A5E0-4BB5-9FF9-11304DFD68C6}" type="presOf" srcId="{2203A0C7-EF38-41A9-9123-EF7F0179511C}" destId="{2F3E343A-577D-40AB-98D4-E21A3EDE4328}" srcOrd="0" destOrd="0" presId="urn:microsoft.com/office/officeart/2005/8/layout/bProcess4"/>
    <dgm:cxn modelId="{123C6A9C-D417-4546-9B77-57654AA53DD9}" srcId="{1F5DA880-5066-4D9A-A8E0-04810A10F975}" destId="{97FE795B-E998-4AB5-8E9D-24434ABFB1E9}" srcOrd="3" destOrd="0" parTransId="{625AB726-52BF-44DE-A2A1-D2C0852791AE}" sibTransId="{B5FADCAE-FACF-4361-887B-74A265BED4AF}"/>
    <dgm:cxn modelId="{1627B8A3-7E48-48C6-983B-7480971308FC}" srcId="{1F5DA880-5066-4D9A-A8E0-04810A10F975}" destId="{C76E8A62-6B0F-4FA9-9FA7-F1DFF6564B75}" srcOrd="8" destOrd="0" parTransId="{D53CE273-C9C0-4DA0-B3BB-EC34A2A5382C}" sibTransId="{6B1A7813-70A1-4C98-99A7-8A820861F2FE}"/>
    <dgm:cxn modelId="{23AAC4A3-F67A-419F-B714-5D685AE4BAF2}" type="presOf" srcId="{3B70AE6D-809A-4308-BADF-1F913AA2626D}" destId="{DD714D11-0C92-48C8-89DE-EA1E1837080A}" srcOrd="0" destOrd="0" presId="urn:microsoft.com/office/officeart/2005/8/layout/bProcess4"/>
    <dgm:cxn modelId="{5A5CA0AE-00EF-4544-AEFE-CEAE9EB799F9}" type="presOf" srcId="{72F13E1C-B161-4657-BE31-CA3E9BAEB3B9}" destId="{79FD45D8-6321-41C7-B2A1-76B61E92777E}" srcOrd="0" destOrd="0" presId="urn:microsoft.com/office/officeart/2005/8/layout/bProcess4"/>
    <dgm:cxn modelId="{217193B1-78E8-4D87-BBDE-97AF0C0F1C14}" type="presOf" srcId="{B5FADCAE-FACF-4361-887B-74A265BED4AF}" destId="{A112B1D5-EF9A-4E1B-8D46-5A25D453F07A}" srcOrd="0" destOrd="0" presId="urn:microsoft.com/office/officeart/2005/8/layout/bProcess4"/>
    <dgm:cxn modelId="{C42F07B4-F671-4F9C-9724-D94A417CF259}" type="presOf" srcId="{C55D5B9B-EF89-4BBE-B27F-EB7EE10A02BA}" destId="{FB2EC619-62A1-4BD8-BA8B-A39C53520DBB}" srcOrd="0" destOrd="0" presId="urn:microsoft.com/office/officeart/2005/8/layout/bProcess4"/>
    <dgm:cxn modelId="{7DD643B5-A26C-4FFB-8877-67D0D70F2E43}" type="presOf" srcId="{C76E8A62-6B0F-4FA9-9FA7-F1DFF6564B75}" destId="{0DD39647-F7D4-4C92-AC1E-B8FA0B321ADB}" srcOrd="0" destOrd="0" presId="urn:microsoft.com/office/officeart/2005/8/layout/bProcess4"/>
    <dgm:cxn modelId="{F90602B7-CE9D-434C-8EFB-1A23F5C58D04}" srcId="{1F5DA880-5066-4D9A-A8E0-04810A10F975}" destId="{645A5C24-A49D-4577-9DF6-D51463A2B53C}" srcOrd="6" destOrd="0" parTransId="{DEC0D0E7-EECB-40AC-9A8C-B5DDA03CAF24}" sibTransId="{5DE8CC04-631A-4E4E-B51F-8E9E98AD0863}"/>
    <dgm:cxn modelId="{9E5549B7-B008-4631-8F2E-4D99CE1BD1E7}" type="presOf" srcId="{71AE5F89-0EA0-4A3E-8527-42DDE0F3132E}" destId="{514B1E62-BF9B-43A4-9730-AB94CCD05DD7}" srcOrd="0" destOrd="0" presId="urn:microsoft.com/office/officeart/2005/8/layout/bProcess4"/>
    <dgm:cxn modelId="{7E04CABE-36A6-44DA-A493-82BA21D7CBD0}" type="presOf" srcId="{6FF40918-9B86-492D-AF5C-4C584A41EC99}" destId="{BB03767D-6A15-4604-99E5-5F3046075F96}" srcOrd="0" destOrd="0" presId="urn:microsoft.com/office/officeart/2005/8/layout/bProcess4"/>
    <dgm:cxn modelId="{36D548C1-5385-458A-A5BE-AD75FF64F517}" type="presOf" srcId="{B8D4DB08-8CCE-45FE-BA3B-C90FEA009341}" destId="{7128FD16-FF12-4CF8-B770-0E2A9DA0FAF7}" srcOrd="0" destOrd="0" presId="urn:microsoft.com/office/officeart/2005/8/layout/bProcess4"/>
    <dgm:cxn modelId="{D08277C5-5D98-4CBF-87C4-541DA4DBF015}" srcId="{1F5DA880-5066-4D9A-A8E0-04810A10F975}" destId="{FBA3D629-EAC5-4D2C-B07E-55E2B05ACBFD}" srcOrd="4" destOrd="0" parTransId="{E8259F01-DB14-4542-A695-0A760DB10F67}" sibTransId="{72F13E1C-B161-4657-BE31-CA3E9BAEB3B9}"/>
    <dgm:cxn modelId="{8F8195D2-8361-49AA-86BC-B4F2BE845860}" srcId="{1F5DA880-5066-4D9A-A8E0-04810A10F975}" destId="{C55D5B9B-EF89-4BBE-B27F-EB7EE10A02BA}" srcOrd="1" destOrd="0" parTransId="{C198EDB6-CE26-49D5-9786-ADA1D723E6C7}" sibTransId="{CE653A17-4148-4024-AE30-51C7A4AC358A}"/>
    <dgm:cxn modelId="{6323BAEE-8E96-42A7-8845-3BE512125CAA}" type="presOf" srcId="{5DE8CC04-631A-4E4E-B51F-8E9E98AD0863}" destId="{F8967F1C-2710-4BE4-ABB1-A50ACC88AC29}" srcOrd="0" destOrd="0" presId="urn:microsoft.com/office/officeart/2005/8/layout/bProcess4"/>
    <dgm:cxn modelId="{D20A55A7-C009-4506-B7BC-612DA73E3ECE}" type="presParOf" srcId="{55A7C438-EC8F-41E0-9B84-EE759281ADD6}" destId="{862F2CBD-3F39-4664-9D1C-12FE20E707F8}" srcOrd="0" destOrd="0" presId="urn:microsoft.com/office/officeart/2005/8/layout/bProcess4"/>
    <dgm:cxn modelId="{9341F4C3-346B-4DA7-880D-43142124C672}" type="presParOf" srcId="{862F2CBD-3F39-4664-9D1C-12FE20E707F8}" destId="{BAADCE3C-0E7C-4BDD-9A5B-81925698E663}" srcOrd="0" destOrd="0" presId="urn:microsoft.com/office/officeart/2005/8/layout/bProcess4"/>
    <dgm:cxn modelId="{B8D6D758-8C45-406B-BFC8-67CC8A961E62}" type="presParOf" srcId="{862F2CBD-3F39-4664-9D1C-12FE20E707F8}" destId="{7128FD16-FF12-4CF8-B770-0E2A9DA0FAF7}" srcOrd="1" destOrd="0" presId="urn:microsoft.com/office/officeart/2005/8/layout/bProcess4"/>
    <dgm:cxn modelId="{D8850B16-0A24-48D8-BBDE-FED158B2E620}" type="presParOf" srcId="{55A7C438-EC8F-41E0-9B84-EE759281ADD6}" destId="{514B1E62-BF9B-43A4-9730-AB94CCD05DD7}" srcOrd="1" destOrd="0" presId="urn:microsoft.com/office/officeart/2005/8/layout/bProcess4"/>
    <dgm:cxn modelId="{3A13066D-1A2D-40D6-A6D1-2F39BFE5EAE3}" type="presParOf" srcId="{55A7C438-EC8F-41E0-9B84-EE759281ADD6}" destId="{9BFA18D1-F8F0-4B16-A5BF-9A5E3A1A0F60}" srcOrd="2" destOrd="0" presId="urn:microsoft.com/office/officeart/2005/8/layout/bProcess4"/>
    <dgm:cxn modelId="{34555DCD-D6EA-4764-9392-838C6C1279A5}" type="presParOf" srcId="{9BFA18D1-F8F0-4B16-A5BF-9A5E3A1A0F60}" destId="{8E296313-E197-431E-AC74-8626266D5626}" srcOrd="0" destOrd="0" presId="urn:microsoft.com/office/officeart/2005/8/layout/bProcess4"/>
    <dgm:cxn modelId="{F00A4251-9586-4DBD-9CB6-0E045AC9A27C}" type="presParOf" srcId="{9BFA18D1-F8F0-4B16-A5BF-9A5E3A1A0F60}" destId="{FB2EC619-62A1-4BD8-BA8B-A39C53520DBB}" srcOrd="1" destOrd="0" presId="urn:microsoft.com/office/officeart/2005/8/layout/bProcess4"/>
    <dgm:cxn modelId="{6C5CB5E1-B251-4A1B-ABAA-8679E811028F}" type="presParOf" srcId="{55A7C438-EC8F-41E0-9B84-EE759281ADD6}" destId="{16D02FFD-82FB-4AA6-9511-323B78ABEA4B}" srcOrd="3" destOrd="0" presId="urn:microsoft.com/office/officeart/2005/8/layout/bProcess4"/>
    <dgm:cxn modelId="{51AED044-49D4-4E62-AC55-D5E0ADA9FF12}" type="presParOf" srcId="{55A7C438-EC8F-41E0-9B84-EE759281ADD6}" destId="{A05DC6B4-7400-44BD-9721-A916F6DF6EE0}" srcOrd="4" destOrd="0" presId="urn:microsoft.com/office/officeart/2005/8/layout/bProcess4"/>
    <dgm:cxn modelId="{7447FA52-727B-4D59-BBE5-C731868BCC87}" type="presParOf" srcId="{A05DC6B4-7400-44BD-9721-A916F6DF6EE0}" destId="{94E63112-975B-4754-AB49-4E916A85CC0D}" srcOrd="0" destOrd="0" presId="urn:microsoft.com/office/officeart/2005/8/layout/bProcess4"/>
    <dgm:cxn modelId="{863D94E8-A1F4-4762-ABED-61A4B1DD6429}" type="presParOf" srcId="{A05DC6B4-7400-44BD-9721-A916F6DF6EE0}" destId="{9F4F22C9-040D-48F9-B073-1BFEEFC58AD9}" srcOrd="1" destOrd="0" presId="urn:microsoft.com/office/officeart/2005/8/layout/bProcess4"/>
    <dgm:cxn modelId="{7E002173-621C-4D1A-A875-B4C8492FBD61}" type="presParOf" srcId="{55A7C438-EC8F-41E0-9B84-EE759281ADD6}" destId="{DD714D11-0C92-48C8-89DE-EA1E1837080A}" srcOrd="5" destOrd="0" presId="urn:microsoft.com/office/officeart/2005/8/layout/bProcess4"/>
    <dgm:cxn modelId="{400B4A68-66B4-4E2F-AA44-B68B6F300EDD}" type="presParOf" srcId="{55A7C438-EC8F-41E0-9B84-EE759281ADD6}" destId="{FB8F2B1F-0907-426E-80A9-43EE40651020}" srcOrd="6" destOrd="0" presId="urn:microsoft.com/office/officeart/2005/8/layout/bProcess4"/>
    <dgm:cxn modelId="{7D7B7251-3E4A-415B-AB7F-F64C7965BEE8}" type="presParOf" srcId="{FB8F2B1F-0907-426E-80A9-43EE40651020}" destId="{9F9D18CE-9DF3-4932-9557-7B86258AEF93}" srcOrd="0" destOrd="0" presId="urn:microsoft.com/office/officeart/2005/8/layout/bProcess4"/>
    <dgm:cxn modelId="{3A1B51E9-1BE3-4CDE-8862-0B9BB1266114}" type="presParOf" srcId="{FB8F2B1F-0907-426E-80A9-43EE40651020}" destId="{D5BD20F6-F59A-41C6-92B1-1A6776D0F4CB}" srcOrd="1" destOrd="0" presId="urn:microsoft.com/office/officeart/2005/8/layout/bProcess4"/>
    <dgm:cxn modelId="{49A92BCE-2B36-42D2-9541-2DD5A9543672}" type="presParOf" srcId="{55A7C438-EC8F-41E0-9B84-EE759281ADD6}" destId="{A112B1D5-EF9A-4E1B-8D46-5A25D453F07A}" srcOrd="7" destOrd="0" presId="urn:microsoft.com/office/officeart/2005/8/layout/bProcess4"/>
    <dgm:cxn modelId="{9DF340AC-DD5B-45E5-ADC0-B84CFE297980}" type="presParOf" srcId="{55A7C438-EC8F-41E0-9B84-EE759281ADD6}" destId="{9328CC31-CCA7-4149-B9C8-43C9E5E03F68}" srcOrd="8" destOrd="0" presId="urn:microsoft.com/office/officeart/2005/8/layout/bProcess4"/>
    <dgm:cxn modelId="{ECD9084F-4E05-4689-A03B-8B2A73BB9E15}" type="presParOf" srcId="{9328CC31-CCA7-4149-B9C8-43C9E5E03F68}" destId="{1C0A3FC3-DAF2-4499-8B23-86B76F30019D}" srcOrd="0" destOrd="0" presId="urn:microsoft.com/office/officeart/2005/8/layout/bProcess4"/>
    <dgm:cxn modelId="{C15466ED-FD41-4DF3-B6E2-206BB104323B}" type="presParOf" srcId="{9328CC31-CCA7-4149-B9C8-43C9E5E03F68}" destId="{23CA81E8-5543-49B1-9F94-8B6FF4C9ADE3}" srcOrd="1" destOrd="0" presId="urn:microsoft.com/office/officeart/2005/8/layout/bProcess4"/>
    <dgm:cxn modelId="{B1D66216-0369-4103-9A21-D50765D70287}" type="presParOf" srcId="{55A7C438-EC8F-41E0-9B84-EE759281ADD6}" destId="{79FD45D8-6321-41C7-B2A1-76B61E92777E}" srcOrd="9" destOrd="0" presId="urn:microsoft.com/office/officeart/2005/8/layout/bProcess4"/>
    <dgm:cxn modelId="{E6359A12-CEAC-4319-83F9-CB0DFF4E968B}" type="presParOf" srcId="{55A7C438-EC8F-41E0-9B84-EE759281ADD6}" destId="{C92EAFF2-EF11-4FDF-8A9F-EF172B9CD6CE}" srcOrd="10" destOrd="0" presId="urn:microsoft.com/office/officeart/2005/8/layout/bProcess4"/>
    <dgm:cxn modelId="{E3D5557F-D782-4A5B-BA8B-9F6472ED7674}" type="presParOf" srcId="{C92EAFF2-EF11-4FDF-8A9F-EF172B9CD6CE}" destId="{C21C3AF7-EB3D-40AD-BDF2-16FAC8A9C6F8}" srcOrd="0" destOrd="0" presId="urn:microsoft.com/office/officeart/2005/8/layout/bProcess4"/>
    <dgm:cxn modelId="{81F1B534-0AD7-4113-8E18-B45393736DBA}" type="presParOf" srcId="{C92EAFF2-EF11-4FDF-8A9F-EF172B9CD6CE}" destId="{C48B9B5B-6245-49DE-9585-073AF2C2BBEB}" srcOrd="1" destOrd="0" presId="urn:microsoft.com/office/officeart/2005/8/layout/bProcess4"/>
    <dgm:cxn modelId="{6FDB5764-AA1E-4303-AA78-A0DDBF9864D1}" type="presParOf" srcId="{55A7C438-EC8F-41E0-9B84-EE759281ADD6}" destId="{2F3E343A-577D-40AB-98D4-E21A3EDE4328}" srcOrd="11" destOrd="0" presId="urn:microsoft.com/office/officeart/2005/8/layout/bProcess4"/>
    <dgm:cxn modelId="{A97617CB-4B82-4E53-8370-FFE7C7D9FF84}" type="presParOf" srcId="{55A7C438-EC8F-41E0-9B84-EE759281ADD6}" destId="{E4F9B80B-B45E-403B-9D44-1F49825114DB}" srcOrd="12" destOrd="0" presId="urn:microsoft.com/office/officeart/2005/8/layout/bProcess4"/>
    <dgm:cxn modelId="{CFC985B7-CBDE-4944-8948-2D86C0AD0429}" type="presParOf" srcId="{E4F9B80B-B45E-403B-9D44-1F49825114DB}" destId="{E8B9E7EC-E455-493E-B68F-F2013D31A4B4}" srcOrd="0" destOrd="0" presId="urn:microsoft.com/office/officeart/2005/8/layout/bProcess4"/>
    <dgm:cxn modelId="{50505F0B-EC57-4567-B021-0B7477CAFBD5}" type="presParOf" srcId="{E4F9B80B-B45E-403B-9D44-1F49825114DB}" destId="{F18B580A-B2E1-4017-8DED-D684FB24E275}" srcOrd="1" destOrd="0" presId="urn:microsoft.com/office/officeart/2005/8/layout/bProcess4"/>
    <dgm:cxn modelId="{6C4C6DEB-50B0-4FE4-BBD8-C34057D38EEA}" type="presParOf" srcId="{55A7C438-EC8F-41E0-9B84-EE759281ADD6}" destId="{F8967F1C-2710-4BE4-ABB1-A50ACC88AC29}" srcOrd="13" destOrd="0" presId="urn:microsoft.com/office/officeart/2005/8/layout/bProcess4"/>
    <dgm:cxn modelId="{9B8F0D73-9008-4D97-90D4-7CECA5E91148}" type="presParOf" srcId="{55A7C438-EC8F-41E0-9B84-EE759281ADD6}" destId="{00600D14-F88D-47E1-9689-57F1E4B26085}" srcOrd="14" destOrd="0" presId="urn:microsoft.com/office/officeart/2005/8/layout/bProcess4"/>
    <dgm:cxn modelId="{DE1AFD7C-B3D1-4E5D-A788-BAABDC677D0A}" type="presParOf" srcId="{00600D14-F88D-47E1-9689-57F1E4B26085}" destId="{D2B4E0C7-E5B7-4E53-AA1C-8B1B1E6603EC}" srcOrd="0" destOrd="0" presId="urn:microsoft.com/office/officeart/2005/8/layout/bProcess4"/>
    <dgm:cxn modelId="{284A60AD-C046-4972-ADC9-5F772BF4527E}" type="presParOf" srcId="{00600D14-F88D-47E1-9689-57F1E4B26085}" destId="{BB03767D-6A15-4604-99E5-5F3046075F96}" srcOrd="1" destOrd="0" presId="urn:microsoft.com/office/officeart/2005/8/layout/bProcess4"/>
    <dgm:cxn modelId="{316ABEB3-8C8B-4783-B9C5-93B543B7DA33}" type="presParOf" srcId="{55A7C438-EC8F-41E0-9B84-EE759281ADD6}" destId="{B50F9E9B-0BC5-4E34-BF57-71D8C3B90333}" srcOrd="15" destOrd="0" presId="urn:microsoft.com/office/officeart/2005/8/layout/bProcess4"/>
    <dgm:cxn modelId="{5F135A0B-DB06-4729-ABA8-A5101867CD9E}" type="presParOf" srcId="{55A7C438-EC8F-41E0-9B84-EE759281ADD6}" destId="{C44B0970-54B6-406C-8A44-666AE0B7FAF8}" srcOrd="16" destOrd="0" presId="urn:microsoft.com/office/officeart/2005/8/layout/bProcess4"/>
    <dgm:cxn modelId="{1199528C-B991-41B0-9A10-1FC834783B5F}" type="presParOf" srcId="{C44B0970-54B6-406C-8A44-666AE0B7FAF8}" destId="{4E443910-77A3-4195-87EB-EC5FA9CCD8BE}" srcOrd="0" destOrd="0" presId="urn:microsoft.com/office/officeart/2005/8/layout/bProcess4"/>
    <dgm:cxn modelId="{FB0A6FE6-55BA-4E66-8019-D028237E7868}" type="presParOf" srcId="{C44B0970-54B6-406C-8A44-666AE0B7FAF8}" destId="{0DD39647-F7D4-4C92-AC1E-B8FA0B321ADB}"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F6F3C-B4B7-4D29-AAA4-C900E6C8C138}">
      <dsp:nvSpPr>
        <dsp:cNvPr id="0" name=""/>
        <dsp:cNvSpPr/>
      </dsp:nvSpPr>
      <dsp:spPr>
        <a:xfrm>
          <a:off x="0" y="707160"/>
          <a:ext cx="374795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902C0-A7D3-4236-92FB-28DF404C1370}">
      <dsp:nvSpPr>
        <dsp:cNvPr id="0" name=""/>
        <dsp:cNvSpPr/>
      </dsp:nvSpPr>
      <dsp:spPr>
        <a:xfrm>
          <a:off x="224734" y="26655"/>
          <a:ext cx="3064798" cy="949050"/>
        </a:xfrm>
        <a:prstGeom prst="roundRect">
          <a:avLst/>
        </a:prstGeom>
        <a:solidFill>
          <a:srgbClr val="8064A2">
            <a:lumMod val="75000"/>
          </a:srgbClr>
        </a:solidFill>
        <a:ln w="25400" cap="flat" cmpd="sng" algn="ctr">
          <a:solidFill>
            <a:srgbClr val="F79646">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165" tIns="0" rIns="99165" bIns="0" numCol="1" spcCol="1270" anchor="ctr" anchorCtr="0">
          <a:noAutofit/>
        </a:bodyPr>
        <a:lstStyle/>
        <a:p>
          <a:pPr marL="0" lvl="0" indent="0" algn="l" defTabSz="488950">
            <a:lnSpc>
              <a:spcPct val="90000"/>
            </a:lnSpc>
            <a:spcBef>
              <a:spcPct val="0"/>
            </a:spcBef>
            <a:spcAft>
              <a:spcPct val="35000"/>
            </a:spcAft>
            <a:buNone/>
          </a:pPr>
          <a:r>
            <a:rPr lang="tr-TR" sz="1100" b="1" kern="1200">
              <a:solidFill>
                <a:sysClr val="window" lastClr="FFFFFF"/>
              </a:solidFill>
              <a:latin typeface="Calibri"/>
              <a:ea typeface="+mn-ea"/>
              <a:cs typeface="+mn-cs"/>
            </a:rPr>
            <a:t>Proje Künyesi</a:t>
          </a:r>
        </a:p>
      </dsp:txBody>
      <dsp:txXfrm>
        <a:off x="271063" y="72984"/>
        <a:ext cx="2972140" cy="856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1E62-BF9B-43A4-9730-AB94CCD05DD7}">
      <dsp:nvSpPr>
        <dsp:cNvPr id="0" name=""/>
        <dsp:cNvSpPr/>
      </dsp:nvSpPr>
      <dsp:spPr>
        <a:xfrm rot="5400000">
          <a:off x="-206261"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28FD16-FF12-4CF8-B770-0E2A9DA0FAF7}">
      <dsp:nvSpPr>
        <dsp:cNvPr id="0" name=""/>
        <dsp:cNvSpPr/>
      </dsp:nvSpPr>
      <dsp:spPr>
        <a:xfrm>
          <a:off x="2299"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1-)Text Extraction</a:t>
          </a:r>
          <a:endParaRPr lang="en-US" sz="1200" kern="1200"/>
        </a:p>
      </dsp:txBody>
      <dsp:txXfrm>
        <a:off x="24229" y="540409"/>
        <a:ext cx="1204063" cy="704894"/>
      </dsp:txXfrm>
    </dsp:sp>
    <dsp:sp modelId="{16D02FFD-82FB-4AA6-9511-323B78ABEA4B}">
      <dsp:nvSpPr>
        <dsp:cNvPr id="0" name=""/>
        <dsp:cNvSpPr/>
      </dsp:nvSpPr>
      <dsp:spPr>
        <a:xfrm rot="5400000">
          <a:off x="-206261"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2EC619-62A1-4BD8-BA8B-A39C53520DBB}">
      <dsp:nvSpPr>
        <dsp:cNvPr id="0" name=""/>
        <dsp:cNvSpPr/>
      </dsp:nvSpPr>
      <dsp:spPr>
        <a:xfrm>
          <a:off x="2299"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2-)Column Detection</a:t>
          </a:r>
          <a:endParaRPr lang="en-US" sz="1200" kern="1200"/>
        </a:p>
      </dsp:txBody>
      <dsp:txXfrm>
        <a:off x="24229" y="1476352"/>
        <a:ext cx="1204063" cy="704894"/>
      </dsp:txXfrm>
    </dsp:sp>
    <dsp:sp modelId="{DD714D11-0C92-48C8-89DE-EA1E1837080A}">
      <dsp:nvSpPr>
        <dsp:cNvPr id="0" name=""/>
        <dsp:cNvSpPr/>
      </dsp:nvSpPr>
      <dsp:spPr>
        <a:xfrm>
          <a:off x="261710" y="2520071"/>
          <a:ext cx="1649912"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4F22C9-040D-48F9-B073-1BFEEFC58AD9}">
      <dsp:nvSpPr>
        <dsp:cNvPr id="0" name=""/>
        <dsp:cNvSpPr/>
      </dsp:nvSpPr>
      <dsp:spPr>
        <a:xfrm>
          <a:off x="2299"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3-)Header Detection</a:t>
          </a:r>
          <a:endParaRPr lang="en-US" sz="1200" kern="1200"/>
        </a:p>
      </dsp:txBody>
      <dsp:txXfrm>
        <a:off x="24229" y="2412295"/>
        <a:ext cx="1204063" cy="704894"/>
      </dsp:txXfrm>
    </dsp:sp>
    <dsp:sp modelId="{A112B1D5-EF9A-4E1B-8D46-5A25D453F07A}">
      <dsp:nvSpPr>
        <dsp:cNvPr id="0" name=""/>
        <dsp:cNvSpPr/>
      </dsp:nvSpPr>
      <dsp:spPr>
        <a:xfrm rot="16200000">
          <a:off x="1453477"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BD20F6-F59A-41C6-92B1-1A6776D0F4CB}">
      <dsp:nvSpPr>
        <dsp:cNvPr id="0" name=""/>
        <dsp:cNvSpPr/>
      </dsp:nvSpPr>
      <dsp:spPr>
        <a:xfrm>
          <a:off x="1662038"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4-)Section Extraction</a:t>
          </a:r>
          <a:endParaRPr lang="en-US" sz="1200" kern="1200"/>
        </a:p>
      </dsp:txBody>
      <dsp:txXfrm>
        <a:off x="1683968" y="2412295"/>
        <a:ext cx="1204063" cy="704894"/>
      </dsp:txXfrm>
    </dsp:sp>
    <dsp:sp modelId="{79FD45D8-6321-41C7-B2A1-76B61E92777E}">
      <dsp:nvSpPr>
        <dsp:cNvPr id="0" name=""/>
        <dsp:cNvSpPr/>
      </dsp:nvSpPr>
      <dsp:spPr>
        <a:xfrm rot="16200000">
          <a:off x="1453477"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CA81E8-5543-49B1-9F94-8B6FF4C9ADE3}">
      <dsp:nvSpPr>
        <dsp:cNvPr id="0" name=""/>
        <dsp:cNvSpPr/>
      </dsp:nvSpPr>
      <dsp:spPr>
        <a:xfrm>
          <a:off x="1662038"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5-)Extract Personal Information</a:t>
          </a:r>
          <a:endParaRPr lang="en-US" sz="1200" kern="1200"/>
        </a:p>
      </dsp:txBody>
      <dsp:txXfrm>
        <a:off x="1683968" y="1476352"/>
        <a:ext cx="1204063" cy="704894"/>
      </dsp:txXfrm>
    </dsp:sp>
    <dsp:sp modelId="{2F3E343A-577D-40AB-98D4-E21A3EDE4328}">
      <dsp:nvSpPr>
        <dsp:cNvPr id="0" name=""/>
        <dsp:cNvSpPr/>
      </dsp:nvSpPr>
      <dsp:spPr>
        <a:xfrm>
          <a:off x="1921449" y="648185"/>
          <a:ext cx="1649912"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8B9B5B-6245-49DE-9585-073AF2C2BBEB}">
      <dsp:nvSpPr>
        <dsp:cNvPr id="0" name=""/>
        <dsp:cNvSpPr/>
      </dsp:nvSpPr>
      <dsp:spPr>
        <a:xfrm>
          <a:off x="1662038"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6-)Extract Skills Information</a:t>
          </a:r>
          <a:endParaRPr lang="en-US" sz="1200" kern="1200"/>
        </a:p>
      </dsp:txBody>
      <dsp:txXfrm>
        <a:off x="1683968" y="540409"/>
        <a:ext cx="1204063" cy="704894"/>
      </dsp:txXfrm>
    </dsp:sp>
    <dsp:sp modelId="{F8967F1C-2710-4BE4-ABB1-A50ACC88AC29}">
      <dsp:nvSpPr>
        <dsp:cNvPr id="0" name=""/>
        <dsp:cNvSpPr/>
      </dsp:nvSpPr>
      <dsp:spPr>
        <a:xfrm rot="5400000">
          <a:off x="3113216" y="1116156"/>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8B580A-B2E1-4017-8DED-D684FB24E275}">
      <dsp:nvSpPr>
        <dsp:cNvPr id="0" name=""/>
        <dsp:cNvSpPr/>
      </dsp:nvSpPr>
      <dsp:spPr>
        <a:xfrm>
          <a:off x="3321776" y="518479"/>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7-)Extract Education Information (NER)</a:t>
          </a:r>
          <a:endParaRPr lang="en-US" sz="1200" kern="1200"/>
        </a:p>
      </dsp:txBody>
      <dsp:txXfrm>
        <a:off x="3343706" y="540409"/>
        <a:ext cx="1204063" cy="704894"/>
      </dsp:txXfrm>
    </dsp:sp>
    <dsp:sp modelId="{B50F9E9B-0BC5-4E34-BF57-71D8C3B90333}">
      <dsp:nvSpPr>
        <dsp:cNvPr id="0" name=""/>
        <dsp:cNvSpPr/>
      </dsp:nvSpPr>
      <dsp:spPr>
        <a:xfrm rot="5400000">
          <a:off x="3113216" y="2052099"/>
          <a:ext cx="926116" cy="11231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03767D-6A15-4604-99E5-5F3046075F96}">
      <dsp:nvSpPr>
        <dsp:cNvPr id="0" name=""/>
        <dsp:cNvSpPr/>
      </dsp:nvSpPr>
      <dsp:spPr>
        <a:xfrm>
          <a:off x="3321776" y="1454422"/>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8-)Extract Experience Information (NER)</a:t>
          </a:r>
          <a:endParaRPr lang="en-US" sz="1200" kern="1200"/>
        </a:p>
      </dsp:txBody>
      <dsp:txXfrm>
        <a:off x="3343706" y="1476352"/>
        <a:ext cx="1204063" cy="704894"/>
      </dsp:txXfrm>
    </dsp:sp>
    <dsp:sp modelId="{0DD39647-F7D4-4C92-AC1E-B8FA0B321ADB}">
      <dsp:nvSpPr>
        <dsp:cNvPr id="0" name=""/>
        <dsp:cNvSpPr/>
      </dsp:nvSpPr>
      <dsp:spPr>
        <a:xfrm>
          <a:off x="3321776" y="2390365"/>
          <a:ext cx="1247923" cy="748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Return Result</a:t>
          </a:r>
          <a:endParaRPr lang="en-US" sz="1200" kern="1200"/>
        </a:p>
      </dsp:txBody>
      <dsp:txXfrm>
        <a:off x="3343706" y="2412295"/>
        <a:ext cx="1204063" cy="7048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29.12.2023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114047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159663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05854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why sentence transformers are often preferred over using raw BERT embeddings:</a:t>
            </a:r>
          </a:p>
          <a:p>
            <a:endParaRPr lang="en-US" dirty="0"/>
          </a:p>
          <a:p>
            <a:r>
              <a:rPr lang="en-US" dirty="0"/>
              <a:t>1. Better Sentence Representations: BERT was primarily trained for token-level tasks (like masked language modeling) rather than for generating holistic sentence embeddings. As a result, directly using BERT's embeddings (like those from its last layer or the CLS token) for sentence-level tasks might not capture the full semantic meaning of the entire sentence. Sentence transformers, on the other hand, are fine-tuned specifically to produce embeddings that are more representative of the entire sentence's meaning.</a:t>
            </a:r>
          </a:p>
          <a:p>
            <a:endParaRPr lang="en-US" dirty="0"/>
          </a:p>
          <a:p>
            <a:r>
              <a:rPr lang="en-US" dirty="0"/>
              <a:t>2. Efficiency in Similarity Computations: With BERT, comparing two sentences typically requires passing both sentences concatenated together through the model, which can be computationally expensive, especially for large datasets. Sentence transformers generate embeddings that are directly comparable using simpler similarity metrics (like cosine similarity), making the process much more efficient.</a:t>
            </a:r>
          </a:p>
          <a:p>
            <a:endParaRPr lang="en-US" dirty="0"/>
          </a:p>
          <a:p>
            <a:r>
              <a:rPr lang="en-US" dirty="0"/>
              <a:t>3. Training for Similarity Tasks: Sentence transformers are often fine-tuned on specific tasks like semantic textual similarity, paraphrase identification, or information retrieval. This fine-tuning process makes them more adept at capturing nuances in sentence meanings that are crucial for accurately measuring sentence similarities.</a:t>
            </a:r>
          </a:p>
          <a:p>
            <a:endParaRPr lang="en-US" dirty="0"/>
          </a:p>
          <a:p>
            <a:r>
              <a:rPr lang="en-US" dirty="0"/>
              <a:t>4. Handling Longer Texts: BERT has a token limit (typically 512 tokens), which can be a limitation when dealing with longer texts. Sentence transformers often incorporate strategies to handle longer texts more effectively.</a:t>
            </a:r>
          </a:p>
          <a:p>
            <a:endParaRPr lang="en-US" dirty="0"/>
          </a:p>
          <a:p>
            <a:r>
              <a:rPr lang="en-US" dirty="0"/>
              <a:t>5. Practical Applications: For many real-world applications like search engines, recommendation systems, or chatbots, the ability to quickly and accurately compare sentence meanings is crucial. Sentence transformers are designed with these applications in mind, offering a balance between accuracy and computational efficiency.</a:t>
            </a:r>
          </a:p>
          <a:p>
            <a:endParaRPr lang="en-US" dirty="0"/>
          </a:p>
          <a:p>
            <a:r>
              <a:rPr lang="en-US" dirty="0"/>
              <a:t>In summary, while BERT can be used for encoding sentences, sentence transformers offer enhancements in terms of efficiency, accuracy, and applicability for tasks involving sentence-level semantic understanding and comparisons.</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365944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Use Case: Triplet loss involves three items: an anchor, a positive example (similar to the anchor), and a negative example (dissimilar to the anchor). The goal is to make the anchor and positive closer in the embedding space while pushing the anchor and negative farther apart.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Choose: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Data Availability and Quality: If you have high-quality data and the resources to construct meaningful triplets, triplet loss could be advantageous. For simpler setups or when such resources are limited, pair loss is more practical.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 Computational Resources and Complexity: Triplet loss can be more computationally intensive and complex to implement. If computational efficiency and ease of implementation are priorities, pair loss might be the better choice.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 summary, the choice depends on your specific needs, the nature of your data, and your computational resources. Both approaches can be effective in different contexts.</a:t>
            </a:r>
            <a:endParaRPr lang="en-T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11547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849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0924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269808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395898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346570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3666192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189300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Consept</a:t>
            </a:r>
            <a:r>
              <a:rPr lang="en-US" dirty="0"/>
              <a:t> -&gt; vocabulary inn </a:t>
            </a:r>
            <a:r>
              <a:rPr lang="en-US" dirty="0" err="1"/>
              <a:t>kullanılmasının</a:t>
            </a:r>
            <a:r>
              <a:rPr lang="en-US" dirty="0"/>
              <a:t> </a:t>
            </a:r>
            <a:r>
              <a:rPr lang="en-US" dirty="0" err="1"/>
              <a:t>değişmesi</a:t>
            </a:r>
            <a:r>
              <a:rPr lang="en-US" dirty="0"/>
              <a:t> 2020 corona </a:t>
            </a:r>
            <a:r>
              <a:rPr lang="en-US" dirty="0" err="1"/>
              <a:t>bir</a:t>
            </a:r>
            <a:r>
              <a:rPr lang="en-US" dirty="0"/>
              <a:t> </a:t>
            </a:r>
            <a:r>
              <a:rPr lang="en-US" dirty="0" err="1"/>
              <a:t>biraya</a:t>
            </a:r>
            <a:r>
              <a:rPr lang="en-US" dirty="0"/>
              <a:t> </a:t>
            </a:r>
            <a:r>
              <a:rPr lang="en-US" dirty="0" err="1"/>
              <a:t>filan</a:t>
            </a:r>
            <a:r>
              <a:rPr lang="en-US" dirty="0"/>
              <a:t> </a:t>
            </a:r>
            <a:r>
              <a:rPr lang="en-US" dirty="0" err="1"/>
              <a:t>denk</a:t>
            </a:r>
            <a:r>
              <a:rPr lang="en-US" dirty="0"/>
              <a:t> </a:t>
            </a:r>
            <a:r>
              <a:rPr lang="en-US" dirty="0" err="1"/>
              <a:t>geleiblirdi</a:t>
            </a:r>
            <a:r>
              <a:rPr lang="en-US" dirty="0"/>
              <a:t> ama </a:t>
            </a:r>
            <a:r>
              <a:rPr lang="en-US" dirty="0" err="1"/>
              <a:t>şimdi</a:t>
            </a:r>
            <a:r>
              <a:rPr lang="en-US" dirty="0"/>
              <a:t> </a:t>
            </a:r>
            <a:r>
              <a:rPr lang="en-US" dirty="0" err="1"/>
              <a:t>başbaşka</a:t>
            </a:r>
            <a:r>
              <a:rPr lang="en-US" dirty="0"/>
              <a:t> </a:t>
            </a:r>
            <a:r>
              <a:rPr lang="en-US" dirty="0" err="1"/>
              <a:t>bir</a:t>
            </a:r>
            <a:r>
              <a:rPr lang="en-US" dirty="0"/>
              <a:t> </a:t>
            </a:r>
            <a:r>
              <a:rPr lang="en-US" dirty="0" err="1"/>
              <a:t>şey</a:t>
            </a:r>
            <a:r>
              <a:rPr lang="en-US" dirty="0"/>
              <a:t> </a:t>
            </a:r>
            <a:r>
              <a:rPr lang="en-US" dirty="0" err="1"/>
              <a:t>oldu</a:t>
            </a:r>
            <a:endParaRPr lang="en-US" dirty="0"/>
          </a:p>
          <a:p>
            <a:r>
              <a:rPr lang="en-US" dirty="0"/>
              <a:t>Prediction -&gt; Chatbot un var . Intent classifier </a:t>
            </a:r>
            <a:r>
              <a:rPr lang="en-US" dirty="0" err="1"/>
              <a:t>ın</a:t>
            </a:r>
            <a:r>
              <a:rPr lang="en-US" dirty="0"/>
              <a:t> var. </a:t>
            </a:r>
            <a:r>
              <a:rPr lang="en-US" dirty="0" err="1"/>
              <a:t>sistemdeki</a:t>
            </a:r>
            <a:r>
              <a:rPr lang="en-US" dirty="0"/>
              <a:t> </a:t>
            </a:r>
            <a:r>
              <a:rPr lang="en-US" dirty="0" err="1"/>
              <a:t>bir</a:t>
            </a:r>
            <a:r>
              <a:rPr lang="en-US" dirty="0"/>
              <a:t> </a:t>
            </a:r>
            <a:r>
              <a:rPr lang="en-US" dirty="0" err="1"/>
              <a:t>bozukluk</a:t>
            </a:r>
            <a:endParaRPr lang="en-US" dirty="0"/>
          </a:p>
          <a:p>
            <a:r>
              <a:rPr lang="en-US" dirty="0"/>
              <a:t>Label drift - &gt; </a:t>
            </a:r>
            <a:r>
              <a:rPr lang="en-US" dirty="0" err="1"/>
              <a:t>bir</a:t>
            </a:r>
            <a:r>
              <a:rPr lang="en-US" dirty="0"/>
              <a:t> </a:t>
            </a:r>
            <a:r>
              <a:rPr lang="en-US" dirty="0" err="1"/>
              <a:t>kesinti</a:t>
            </a:r>
            <a:r>
              <a:rPr lang="en-US" dirty="0"/>
              <a:t> </a:t>
            </a:r>
            <a:r>
              <a:rPr lang="en-US" dirty="0" err="1"/>
              <a:t>oldu</a:t>
            </a:r>
            <a:r>
              <a:rPr lang="en-US" dirty="0"/>
              <a:t> </a:t>
            </a:r>
            <a:r>
              <a:rPr lang="en-US" dirty="0" err="1"/>
              <a:t>birkaç</a:t>
            </a:r>
            <a:r>
              <a:rPr lang="en-US" dirty="0"/>
              <a:t> </a:t>
            </a:r>
            <a:r>
              <a:rPr lang="en-US" dirty="0" err="1"/>
              <a:t>gün</a:t>
            </a:r>
            <a:r>
              <a:rPr lang="en-US" dirty="0"/>
              <a:t> </a:t>
            </a:r>
            <a:r>
              <a:rPr lang="en-US" dirty="0" err="1"/>
              <a:t>sürdü</a:t>
            </a:r>
            <a:r>
              <a:rPr lang="en-US" dirty="0"/>
              <a:t> </a:t>
            </a:r>
            <a:r>
              <a:rPr lang="en-US" dirty="0" err="1"/>
              <a:t>şirket</a:t>
            </a:r>
            <a:r>
              <a:rPr lang="en-US" dirty="0"/>
              <a:t> </a:t>
            </a:r>
            <a:r>
              <a:rPr lang="en-US" dirty="0" err="1"/>
              <a:t>artık</a:t>
            </a:r>
            <a:r>
              <a:rPr lang="en-US" dirty="0"/>
              <a:t> </a:t>
            </a:r>
            <a:r>
              <a:rPr lang="en-US" dirty="0" err="1"/>
              <a:t>geri</a:t>
            </a:r>
            <a:r>
              <a:rPr lang="en-US" dirty="0"/>
              <a:t> </a:t>
            </a:r>
            <a:r>
              <a:rPr lang="en-US" dirty="0" err="1"/>
              <a:t>ödeme</a:t>
            </a:r>
            <a:r>
              <a:rPr lang="en-US" dirty="0"/>
              <a:t> </a:t>
            </a:r>
            <a:r>
              <a:rPr lang="en-US" dirty="0" err="1"/>
              <a:t>yapmak</a:t>
            </a:r>
            <a:r>
              <a:rPr lang="en-US" dirty="0"/>
              <a:t> </a:t>
            </a:r>
            <a:r>
              <a:rPr lang="en-US" dirty="0" err="1"/>
              <a:t>isteyebilir</a:t>
            </a:r>
            <a:r>
              <a:rPr lang="en-US" dirty="0"/>
              <a:t>. 1 </a:t>
            </a:r>
            <a:r>
              <a:rPr lang="en-US" dirty="0" err="1"/>
              <a:t>hafat</a:t>
            </a:r>
            <a:r>
              <a:rPr lang="en-US" dirty="0"/>
              <a:t> </a:t>
            </a:r>
            <a:r>
              <a:rPr lang="en-US" dirty="0" err="1"/>
              <a:t>sonra</a:t>
            </a:r>
            <a:r>
              <a:rPr lang="en-US" dirty="0"/>
              <a:t> </a:t>
            </a:r>
            <a:r>
              <a:rPr lang="en-US" dirty="0" err="1"/>
              <a:t>chatbota</a:t>
            </a:r>
            <a:r>
              <a:rPr lang="en-US" dirty="0"/>
              <a:t> refund </a:t>
            </a:r>
            <a:r>
              <a:rPr lang="en-US" dirty="0" err="1"/>
              <a:t>ım</a:t>
            </a:r>
            <a:r>
              <a:rPr lang="en-US" dirty="0"/>
              <a:t> </a:t>
            </a:r>
            <a:r>
              <a:rPr lang="en-US" dirty="0" err="1"/>
              <a:t>noldu</a:t>
            </a:r>
            <a:r>
              <a:rPr lang="en-US" dirty="0"/>
              <a:t> </a:t>
            </a:r>
            <a:r>
              <a:rPr lang="en-US" dirty="0" err="1"/>
              <a:t>denmeye</a:t>
            </a:r>
            <a:r>
              <a:rPr lang="en-US" dirty="0"/>
              <a:t> </a:t>
            </a:r>
            <a:r>
              <a:rPr lang="en-US" dirty="0" err="1"/>
              <a:t>başlanabilir</a:t>
            </a:r>
            <a:r>
              <a:rPr lang="en-US" dirty="0"/>
              <a:t>.</a:t>
            </a:r>
          </a:p>
          <a:p>
            <a:r>
              <a:rPr lang="en-US" dirty="0"/>
              <a:t>Data </a:t>
            </a:r>
            <a:r>
              <a:rPr lang="en-US" dirty="0" err="1"/>
              <a:t>drit</a:t>
            </a:r>
            <a:r>
              <a:rPr lang="en-US" dirty="0"/>
              <a:t> –&gt; vocabulary </a:t>
            </a:r>
            <a:r>
              <a:rPr lang="en-US" dirty="0" err="1"/>
              <a:t>değişmesi</a:t>
            </a:r>
            <a:r>
              <a:rPr lang="en-US" dirty="0"/>
              <a:t> </a:t>
            </a:r>
            <a:r>
              <a:rPr lang="en-US" dirty="0" err="1"/>
              <a:t>örneğin</a:t>
            </a:r>
            <a:r>
              <a:rPr lang="en-US" dirty="0"/>
              <a:t> yeni </a:t>
            </a:r>
            <a:r>
              <a:rPr lang="en-US" dirty="0" err="1"/>
              <a:t>ürün</a:t>
            </a:r>
            <a:r>
              <a:rPr lang="en-US" dirty="0"/>
              <a:t> </a:t>
            </a:r>
            <a:r>
              <a:rPr lang="en-US" dirty="0" err="1"/>
              <a:t>çıakrdığıdna</a:t>
            </a:r>
            <a:r>
              <a:rPr lang="en-US" dirty="0"/>
              <a:t> </a:t>
            </a:r>
            <a:r>
              <a:rPr lang="en-US" dirty="0" err="1"/>
              <a:t>işrket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32834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 -&gt; </a:t>
            </a:r>
            <a:r>
              <a:rPr lang="en-US" dirty="0" err="1"/>
              <a:t>birilerini</a:t>
            </a:r>
            <a:r>
              <a:rPr lang="en-US" dirty="0"/>
              <a:t> </a:t>
            </a:r>
            <a:r>
              <a:rPr lang="en-US" dirty="0" err="1"/>
              <a:t>arada</a:t>
            </a:r>
            <a:r>
              <a:rPr lang="en-US" dirty="0"/>
              <a:t> test </a:t>
            </a:r>
            <a:r>
              <a:rPr lang="en-US" dirty="0" err="1"/>
              <a:t>yapması</a:t>
            </a:r>
            <a:r>
              <a:rPr lang="en-US" dirty="0"/>
              <a:t>. </a:t>
            </a:r>
            <a:r>
              <a:rPr lang="en-US" dirty="0" err="1"/>
              <a:t>Modelle</a:t>
            </a:r>
            <a:r>
              <a:rPr lang="en-US" dirty="0"/>
              <a:t> </a:t>
            </a:r>
            <a:r>
              <a:rPr lang="en-US" dirty="0" err="1"/>
              <a:t>yemek</a:t>
            </a:r>
            <a:r>
              <a:rPr lang="en-US" dirty="0"/>
              <a:t> </a:t>
            </a:r>
            <a:r>
              <a:rPr lang="en-US" dirty="0" err="1"/>
              <a:t>yeme</a:t>
            </a:r>
            <a:endParaRPr lang="en-US" dirty="0"/>
          </a:p>
          <a:p>
            <a:r>
              <a:rPr lang="en-US" dirty="0"/>
              <a:t>Imp -&gt; label </a:t>
            </a:r>
            <a:r>
              <a:rPr lang="en-US" dirty="0" err="1"/>
              <a:t>disrtrituon</a:t>
            </a:r>
            <a:r>
              <a:rPr lang="en-US" dirty="0"/>
              <a:t> </a:t>
            </a:r>
            <a:r>
              <a:rPr lang="en-US" dirty="0" err="1"/>
              <a:t>ın</a:t>
            </a:r>
            <a:r>
              <a:rPr lang="en-US" dirty="0"/>
              <a:t> </a:t>
            </a:r>
            <a:r>
              <a:rPr lang="en-US" dirty="0" err="1"/>
              <a:t>değişimini</a:t>
            </a:r>
            <a:r>
              <a:rPr lang="en-US" dirty="0"/>
              <a:t> monitor </a:t>
            </a:r>
            <a:r>
              <a:rPr lang="en-US" dirty="0" err="1"/>
              <a:t>edebilirsin</a:t>
            </a:r>
            <a:r>
              <a:rPr lang="en-US" dirty="0"/>
              <a:t>. </a:t>
            </a:r>
            <a:r>
              <a:rPr lang="en-US" dirty="0" err="1"/>
              <a:t>Birşeylerin</a:t>
            </a:r>
            <a:r>
              <a:rPr lang="en-US" dirty="0"/>
              <a:t> </a:t>
            </a:r>
            <a:r>
              <a:rPr lang="en-US" dirty="0" err="1"/>
              <a:t>değiştini</a:t>
            </a:r>
            <a:r>
              <a:rPr lang="en-US" dirty="0"/>
              <a:t> </a:t>
            </a:r>
            <a:r>
              <a:rPr lang="en-US" dirty="0" err="1"/>
              <a:t>gösterir</a:t>
            </a:r>
            <a:r>
              <a:rPr lang="en-US" dirty="0"/>
              <a:t>. </a:t>
            </a:r>
            <a:r>
              <a:rPr lang="en-US" dirty="0" err="1"/>
              <a:t>Doalylı</a:t>
            </a:r>
            <a:r>
              <a:rPr lang="en-US" dirty="0"/>
              <a:t> </a:t>
            </a:r>
            <a:r>
              <a:rPr lang="en-US" dirty="0" err="1"/>
              <a:t>metriklerin</a:t>
            </a:r>
            <a:r>
              <a:rPr lang="en-US" dirty="0"/>
              <a:t> </a:t>
            </a:r>
            <a:r>
              <a:rPr lang="en-US" dirty="0" err="1"/>
              <a:t>takibi</a:t>
            </a:r>
            <a:r>
              <a:rPr lang="en-US" dirty="0"/>
              <a:t>. </a:t>
            </a:r>
            <a:r>
              <a:rPr lang="en-US" dirty="0" err="1"/>
              <a:t>Örneğin</a:t>
            </a:r>
            <a:r>
              <a:rPr lang="en-US" dirty="0"/>
              <a:t> call </a:t>
            </a:r>
            <a:r>
              <a:rPr lang="en-US" dirty="0" err="1"/>
              <a:t>cente</a:t>
            </a:r>
            <a:r>
              <a:rPr lang="en-US" dirty="0"/>
              <a:t> </a:t>
            </a:r>
            <a:r>
              <a:rPr lang="en-US" dirty="0" err="1"/>
              <a:t>aramalarını</a:t>
            </a:r>
            <a:r>
              <a:rPr lang="en-US" dirty="0"/>
              <a:t> </a:t>
            </a:r>
            <a:r>
              <a:rPr lang="en-US" dirty="0" err="1"/>
              <a:t>artması</a:t>
            </a:r>
            <a:r>
              <a:rPr lang="en-US" dirty="0"/>
              <a:t>, </a:t>
            </a:r>
            <a:r>
              <a:rPr lang="en-US" dirty="0" err="1"/>
              <a:t>başvuruların</a:t>
            </a:r>
            <a:r>
              <a:rPr lang="en-US" dirty="0"/>
              <a:t> /</a:t>
            </a:r>
            <a:r>
              <a:rPr lang="en-US" dirty="0" err="1"/>
              <a:t>uygun</a:t>
            </a:r>
            <a:r>
              <a:rPr lang="en-US" dirty="0"/>
              <a:t> </a:t>
            </a:r>
            <a:r>
              <a:rPr lang="en-US" dirty="0" err="1"/>
              <a:t>başvurların</a:t>
            </a:r>
            <a:r>
              <a:rPr lang="en-US" dirty="0"/>
              <a:t> </a:t>
            </a:r>
            <a:r>
              <a:rPr lang="en-US" dirty="0" err="1"/>
              <a:t>azalması</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94663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385633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3088213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401460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65067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1329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186167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5930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t>
            </a:r>
            <a:r>
              <a:rPr lang="en-TR"/>
              <a:t>ani 4 ner modelleri ayzıyor sağa uygun kutuya 4 yazalım.</a:t>
            </a:r>
          </a:p>
        </p:txBody>
      </p:sp>
      <p:sp>
        <p:nvSpPr>
          <p:cNvPr id="4" name="Slide Number Placeholder 3"/>
          <p:cNvSpPr>
            <a:spLocks noGrp="1"/>
          </p:cNvSpPr>
          <p:nvPr>
            <p:ph type="sldNum" sz="quarter" idx="5"/>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422728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82778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364234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838200" y="91934"/>
            <a:ext cx="10515600" cy="769441"/>
          </a:xfrm>
          <a:prstGeom prst="rect">
            <a:avLst/>
          </a:prstGeom>
        </p:spPr>
        <p:txBody>
          <a:bodyPr anchor="t">
            <a:normAutofit/>
          </a:bodyPr>
          <a:lstStyle>
            <a:lvl1pPr algn="ctr">
              <a:lnSpc>
                <a:spcPct val="100000"/>
              </a:lnSpc>
              <a:defRPr sz="2200" b="1">
                <a:solidFill>
                  <a:srgbClr val="7030A0"/>
                </a:solidFill>
                <a:latin typeface="+mn-lt"/>
              </a:defRPr>
            </a:lvl1pPr>
          </a:lstStyle>
          <a:p>
            <a:r>
              <a:rPr lang="en-US" err="1"/>
              <a:t>Üst</a:t>
            </a:r>
            <a:r>
              <a:rPr lang="en-US"/>
              <a:t> </a:t>
            </a:r>
            <a:r>
              <a:rPr lang="en-US" err="1"/>
              <a:t>Başlık</a:t>
            </a:r>
            <a:r>
              <a:rPr lang="en-US"/>
              <a:t> </a:t>
            </a:r>
            <a:r>
              <a:rPr lang="en-US" err="1"/>
              <a:t>Metnini</a:t>
            </a:r>
            <a:r>
              <a:rPr lang="en-US"/>
              <a:t> </a:t>
            </a:r>
            <a:br>
              <a:rPr lang="en-US"/>
            </a:br>
            <a:r>
              <a:rPr lang="en-US" err="1"/>
              <a:t>Buraya</a:t>
            </a:r>
            <a:r>
              <a:rPr lang="en-US"/>
              <a:t> </a:t>
            </a:r>
            <a:r>
              <a:rPr lang="en-US" err="1"/>
              <a:t>Tıklayarak</a:t>
            </a:r>
            <a:r>
              <a:rPr lang="en-US"/>
              <a:t> </a:t>
            </a:r>
            <a:r>
              <a:rPr lang="en-US" err="1"/>
              <a:t>Giriniz</a:t>
            </a:r>
            <a:endParaRPr lang="en-US"/>
          </a:p>
        </p:txBody>
      </p:sp>
      <p:sp>
        <p:nvSpPr>
          <p:cNvPr id="8" name="Rectangle 7"/>
          <p:cNvSpPr/>
          <p:nvPr userDrawn="1"/>
        </p:nvSpPr>
        <p:spPr>
          <a:xfrm>
            <a:off x="4155311" y="0"/>
            <a:ext cx="3865945" cy="81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userDrawn="1"/>
        </p:nvPicPr>
        <p:blipFill>
          <a:blip r:embed="rId2"/>
          <a:stretch>
            <a:fillRect/>
          </a:stretch>
        </p:blipFill>
        <p:spPr>
          <a:xfrm>
            <a:off x="11647222" y="6256135"/>
            <a:ext cx="466406" cy="466406"/>
          </a:xfrm>
          <a:prstGeom prst="rect">
            <a:avLst/>
          </a:prstGeom>
        </p:spPr>
      </p:pic>
      <p:cxnSp>
        <p:nvCxnSpPr>
          <p:cNvPr id="15" name="Straight Connector 14"/>
          <p:cNvCxnSpPr/>
          <p:nvPr userDrawn="1"/>
        </p:nvCxnSpPr>
        <p:spPr>
          <a:xfrm>
            <a:off x="11567213" y="6165338"/>
            <a:ext cx="0" cy="64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3C7B1C8-292C-4DA5-B71B-FC9FE22FE5FC}"/>
              </a:ext>
            </a:extLst>
          </p:cNvPr>
          <p:cNvSpPr/>
          <p:nvPr userDrawn="1"/>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16B5"/>
              </a:solidFill>
            </a:endParaRPr>
          </a:p>
        </p:txBody>
      </p:sp>
      <p:pic>
        <p:nvPicPr>
          <p:cNvPr id="17" name="Picture 16">
            <a:extLst>
              <a:ext uri="{FF2B5EF4-FFF2-40B4-BE49-F238E27FC236}">
                <a16:creationId xmlns:a16="http://schemas.microsoft.com/office/drawing/2014/main" id="{D85AF1DE-7663-404B-B858-7E5AD416AD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2608" y="6130748"/>
            <a:ext cx="1872092" cy="738396"/>
          </a:xfrm>
          <a:prstGeom prst="rect">
            <a:avLst/>
          </a:prstGeom>
        </p:spPr>
      </p:pic>
    </p:spTree>
    <p:extLst>
      <p:ext uri="{BB962C8B-B14F-4D97-AF65-F5344CB8AC3E}">
        <p14:creationId xmlns:p14="http://schemas.microsoft.com/office/powerpoint/2010/main" val="1267129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838200" y="91934"/>
            <a:ext cx="10515600" cy="769441"/>
          </a:xfrm>
          <a:prstGeom prst="rect">
            <a:avLst/>
          </a:prstGeom>
        </p:spPr>
        <p:txBody>
          <a:bodyPr anchor="t">
            <a:normAutofit/>
          </a:bodyPr>
          <a:lstStyle>
            <a:lvl1pPr algn="ctr">
              <a:lnSpc>
                <a:spcPct val="100000"/>
              </a:lnSpc>
              <a:defRPr sz="2200" b="1">
                <a:solidFill>
                  <a:srgbClr val="7030A0"/>
                </a:solidFill>
                <a:latin typeface="+mn-lt"/>
              </a:defRPr>
            </a:lvl1pPr>
          </a:lstStyle>
          <a:p>
            <a:r>
              <a:rPr lang="en-US" err="1"/>
              <a:t>Üst</a:t>
            </a:r>
            <a:r>
              <a:rPr lang="en-US"/>
              <a:t> </a:t>
            </a:r>
            <a:r>
              <a:rPr lang="en-US" err="1"/>
              <a:t>Başlık</a:t>
            </a:r>
            <a:r>
              <a:rPr lang="en-US"/>
              <a:t> </a:t>
            </a:r>
            <a:r>
              <a:rPr lang="en-US" err="1"/>
              <a:t>Metnini</a:t>
            </a:r>
            <a:r>
              <a:rPr lang="en-US"/>
              <a:t> </a:t>
            </a:r>
            <a:br>
              <a:rPr lang="en-US"/>
            </a:br>
            <a:r>
              <a:rPr lang="en-US" err="1"/>
              <a:t>Buraya</a:t>
            </a:r>
            <a:r>
              <a:rPr lang="en-US"/>
              <a:t> </a:t>
            </a:r>
            <a:r>
              <a:rPr lang="en-US" err="1"/>
              <a:t>Tıklayarak</a:t>
            </a:r>
            <a:r>
              <a:rPr lang="en-US"/>
              <a:t> </a:t>
            </a:r>
            <a:r>
              <a:rPr lang="en-US" err="1"/>
              <a:t>Giriniz</a:t>
            </a:r>
            <a:endParaRPr lang="en-US"/>
          </a:p>
        </p:txBody>
      </p:sp>
      <p:sp>
        <p:nvSpPr>
          <p:cNvPr id="8" name="Rectangle 7"/>
          <p:cNvSpPr/>
          <p:nvPr userDrawn="1"/>
        </p:nvSpPr>
        <p:spPr>
          <a:xfrm>
            <a:off x="4155311" y="0"/>
            <a:ext cx="3865945" cy="81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userDrawn="1"/>
        </p:nvPicPr>
        <p:blipFill>
          <a:blip r:embed="rId2"/>
          <a:stretch>
            <a:fillRect/>
          </a:stretch>
        </p:blipFill>
        <p:spPr>
          <a:xfrm>
            <a:off x="11647222" y="6256135"/>
            <a:ext cx="466406" cy="466406"/>
          </a:xfrm>
          <a:prstGeom prst="rect">
            <a:avLst/>
          </a:prstGeom>
        </p:spPr>
      </p:pic>
      <p:cxnSp>
        <p:nvCxnSpPr>
          <p:cNvPr id="15" name="Straight Connector 14"/>
          <p:cNvCxnSpPr/>
          <p:nvPr userDrawn="1"/>
        </p:nvCxnSpPr>
        <p:spPr>
          <a:xfrm>
            <a:off x="11567213" y="6165338"/>
            <a:ext cx="0" cy="64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3C7B1C8-292C-4DA5-B71B-FC9FE22FE5FC}"/>
              </a:ext>
            </a:extLst>
          </p:cNvPr>
          <p:cNvSpPr/>
          <p:nvPr userDrawn="1"/>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16B5"/>
              </a:solidFill>
            </a:endParaRPr>
          </a:p>
        </p:txBody>
      </p:sp>
      <p:pic>
        <p:nvPicPr>
          <p:cNvPr id="17" name="Picture 16">
            <a:extLst>
              <a:ext uri="{FF2B5EF4-FFF2-40B4-BE49-F238E27FC236}">
                <a16:creationId xmlns:a16="http://schemas.microsoft.com/office/drawing/2014/main" id="{D85AF1DE-7663-404B-B858-7E5AD416AD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2608" y="6130748"/>
            <a:ext cx="1872092" cy="738396"/>
          </a:xfrm>
          <a:prstGeom prst="rect">
            <a:avLst/>
          </a:prstGeom>
        </p:spPr>
      </p:pic>
      <p:sp>
        <p:nvSpPr>
          <p:cNvPr id="4" name="Text Placeholder 3">
            <a:extLst>
              <a:ext uri="{FF2B5EF4-FFF2-40B4-BE49-F238E27FC236}">
                <a16:creationId xmlns:a16="http://schemas.microsoft.com/office/drawing/2014/main" id="{4FF24880-8C7C-4F7C-852D-D97D949BECB8}"/>
              </a:ext>
            </a:extLst>
          </p:cNvPr>
          <p:cNvSpPr>
            <a:spLocks noGrp="1"/>
          </p:cNvSpPr>
          <p:nvPr>
            <p:ph type="body" sz="quarter" idx="10" hasCustomPrompt="1"/>
          </p:nvPr>
        </p:nvSpPr>
        <p:spPr>
          <a:xfrm>
            <a:off x="867228" y="1500319"/>
            <a:ext cx="5148000" cy="4523592"/>
          </a:xfrm>
          <a:prstGeom prst="rect">
            <a:avLst/>
          </a:prstGeom>
        </p:spPr>
        <p:txBody>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tr-TR"/>
              <a:t>Detayları buraya yazabilirsiniz</a:t>
            </a:r>
            <a:endParaRPr lang="en-US"/>
          </a:p>
        </p:txBody>
      </p:sp>
      <p:sp>
        <p:nvSpPr>
          <p:cNvPr id="16" name="Text Placeholder 15">
            <a:extLst>
              <a:ext uri="{FF2B5EF4-FFF2-40B4-BE49-F238E27FC236}">
                <a16:creationId xmlns:a16="http://schemas.microsoft.com/office/drawing/2014/main" id="{F3B52175-7AE2-4020-9E65-9D62C19B2471}"/>
              </a:ext>
            </a:extLst>
          </p:cNvPr>
          <p:cNvSpPr>
            <a:spLocks noGrp="1"/>
          </p:cNvSpPr>
          <p:nvPr>
            <p:ph type="body" sz="quarter" idx="11" hasCustomPrompt="1"/>
          </p:nvPr>
        </p:nvSpPr>
        <p:spPr>
          <a:xfrm>
            <a:off x="867228" y="1062745"/>
            <a:ext cx="5148000" cy="351971"/>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stStyle>
          <a:p>
            <a:pPr lvl="0"/>
            <a:r>
              <a:rPr lang="tr-TR"/>
              <a:t>Alt Başlık</a:t>
            </a:r>
          </a:p>
        </p:txBody>
      </p:sp>
      <p:sp>
        <p:nvSpPr>
          <p:cNvPr id="19" name="Text Placeholder 15">
            <a:extLst>
              <a:ext uri="{FF2B5EF4-FFF2-40B4-BE49-F238E27FC236}">
                <a16:creationId xmlns:a16="http://schemas.microsoft.com/office/drawing/2014/main" id="{ACB54906-9CCA-45D7-88B0-F6CD3E967F65}"/>
              </a:ext>
            </a:extLst>
          </p:cNvPr>
          <p:cNvSpPr>
            <a:spLocks noGrp="1"/>
          </p:cNvSpPr>
          <p:nvPr>
            <p:ph type="body" sz="quarter" idx="12" hasCustomPrompt="1"/>
          </p:nvPr>
        </p:nvSpPr>
        <p:spPr>
          <a:xfrm>
            <a:off x="6205800" y="1062745"/>
            <a:ext cx="5148000" cy="351971"/>
          </a:xfrm>
          <a:prstGeom prst="rect">
            <a:avLst/>
          </a:prstGeom>
        </p:spPr>
        <p:txBody>
          <a:bodyPr/>
          <a:lstStyle>
            <a:lvl1pPr marL="0" indent="0">
              <a:buNone/>
              <a:defRPr sz="1800" b="1">
                <a:latin typeface="Arial" panose="020B0604020202020204" pitchFamily="34" charset="0"/>
                <a:cs typeface="Arial" panose="020B0604020202020204" pitchFamily="34" charset="0"/>
              </a:defRPr>
            </a:lvl1pPr>
          </a:lstStyle>
          <a:p>
            <a:pPr lvl="0"/>
            <a:r>
              <a:rPr lang="tr-TR"/>
              <a:t>Alt Başlık</a:t>
            </a:r>
          </a:p>
        </p:txBody>
      </p:sp>
      <p:sp>
        <p:nvSpPr>
          <p:cNvPr id="20" name="Text Placeholder 3">
            <a:extLst>
              <a:ext uri="{FF2B5EF4-FFF2-40B4-BE49-F238E27FC236}">
                <a16:creationId xmlns:a16="http://schemas.microsoft.com/office/drawing/2014/main" id="{094EAFB0-73C8-4160-92F6-9860D37B9D54}"/>
              </a:ext>
            </a:extLst>
          </p:cNvPr>
          <p:cNvSpPr>
            <a:spLocks noGrp="1"/>
          </p:cNvSpPr>
          <p:nvPr>
            <p:ph type="body" sz="quarter" idx="13" hasCustomPrompt="1"/>
          </p:nvPr>
        </p:nvSpPr>
        <p:spPr>
          <a:xfrm>
            <a:off x="6205800" y="1500319"/>
            <a:ext cx="5148000" cy="4523592"/>
          </a:xfrm>
          <a:prstGeom prst="rect">
            <a:avLst/>
          </a:prstGeom>
        </p:spPr>
        <p:txBody>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tr-TR"/>
              <a:t>Detayları buraya yazabilirsiniz</a:t>
            </a:r>
            <a:endParaRPr lang="en-US"/>
          </a:p>
        </p:txBody>
      </p:sp>
    </p:spTree>
    <p:extLst>
      <p:ext uri="{BB962C8B-B14F-4D97-AF65-F5344CB8AC3E}">
        <p14:creationId xmlns:p14="http://schemas.microsoft.com/office/powerpoint/2010/main" val="363626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29.12.2023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29.12.2023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bigdataieee.org/BigData2022/" TargetMode="External"/><Relationship Id="rId2" Type="http://schemas.openxmlformats.org/officeDocument/2006/relationships/hyperlink" Target="https://link.springer.com/chapter/10.1007/978-3-031-08337-2_38"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YRHK4HO8RktGzlYmGjBo056kzVD4_j9o#scrollTo=BJR6t_gCQe_x"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2hfBveGHRsxhPIUMmJYrll2lFU4fOX06?usp=sharing#scrollTo=4idfE76lJvXZ"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colab.research.google.com/drive/1d_cdEBb-GB0oYR2BGLqOq3SQ0mUgzUzA#scrollTo=octukYx1wHbI"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wandb.ai/kemalcankara/huggingface?workspace=user-kemalcankara"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2118529"/>
          </a:xfrm>
        </p:spPr>
        <p:txBody>
          <a:bodyPr wrap="square" lIns="91440" tIns="45720" rIns="91440" bIns="45720" anchor="t">
            <a:spAutoFit/>
          </a:bodyPr>
          <a:lstStyle/>
          <a:p>
            <a:pPr algn="ctr" defTabSz="685800"/>
            <a:r>
              <a:rPr lang="tr-TR" sz="1800" b="1" dirty="0">
                <a:latin typeface="Arial"/>
                <a:cs typeface="Arial"/>
              </a:rPr>
              <a:t>NER – QA – </a:t>
            </a:r>
            <a:r>
              <a:rPr lang="tr-TR" sz="1800" b="1" dirty="0" err="1">
                <a:latin typeface="Arial"/>
                <a:cs typeface="Arial"/>
              </a:rPr>
              <a:t>Deploying</a:t>
            </a:r>
            <a:r>
              <a:rPr lang="tr-TR" sz="1800" b="1" dirty="0">
                <a:latin typeface="Arial"/>
                <a:cs typeface="Arial"/>
              </a:rPr>
              <a:t> </a:t>
            </a:r>
            <a:r>
              <a:rPr lang="tr-TR" sz="1800" b="1" dirty="0" err="1">
                <a:latin typeface="Arial"/>
                <a:cs typeface="Arial"/>
              </a:rPr>
              <a:t>Models</a:t>
            </a:r>
            <a:r>
              <a:rPr lang="tr-TR" sz="1800" b="1" dirty="0">
                <a:latin typeface="Arial"/>
                <a:cs typeface="Arial"/>
              </a:rPr>
              <a:t> – </a:t>
            </a:r>
          </a:p>
          <a:p>
            <a:pPr algn="ctr" defTabSz="685800"/>
            <a:r>
              <a:rPr lang="tr-TR" sz="1800" b="1" dirty="0">
                <a:latin typeface="Arial"/>
                <a:cs typeface="Arial"/>
              </a:rPr>
              <a:t>Bert + </a:t>
            </a:r>
            <a:r>
              <a:rPr lang="tr-TR" sz="1800" b="1" dirty="0" err="1">
                <a:latin typeface="Arial"/>
                <a:cs typeface="Arial"/>
              </a:rPr>
              <a:t>Categorical</a:t>
            </a:r>
            <a:r>
              <a:rPr lang="tr-TR" sz="1800" b="1" dirty="0">
                <a:latin typeface="Arial"/>
                <a:cs typeface="Arial"/>
              </a:rPr>
              <a:t> </a:t>
            </a:r>
            <a:r>
              <a:rPr lang="tr-TR" sz="1800" b="1" dirty="0" err="1">
                <a:latin typeface="Arial"/>
                <a:cs typeface="Arial"/>
              </a:rPr>
              <a:t>Features</a:t>
            </a:r>
            <a:endParaRPr lang="tr-TR" sz="1800" b="1" dirty="0">
              <a:latin typeface="Arial"/>
              <a:cs typeface="Arial"/>
            </a:endParaRP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27 Aralık</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8" name="Text Placeholder 7">
            <a:extLst>
              <a:ext uri="{FF2B5EF4-FFF2-40B4-BE49-F238E27FC236}">
                <a16:creationId xmlns:a16="http://schemas.microsoft.com/office/drawing/2014/main" id="{91DD0B5D-3EE0-EA23-2018-A81048116CE5}"/>
              </a:ext>
            </a:extLst>
          </p:cNvPr>
          <p:cNvSpPr>
            <a:spLocks noGrp="1"/>
          </p:cNvSpPr>
          <p:nvPr>
            <p:ph type="body" sz="quarter" idx="10"/>
          </p:nvPr>
        </p:nvSpPr>
        <p:spPr>
          <a:xfrm>
            <a:off x="420888" y="1011433"/>
            <a:ext cx="8273295" cy="2634962"/>
          </a:xfrm>
        </p:spPr>
        <p:txBody>
          <a:bodyPr lIns="91440" tIns="45720" rIns="91440" bIns="45720" anchor="t">
            <a:normAutofit lnSpcReduction="10000"/>
          </a:bodyPr>
          <a:lstStyle/>
          <a:p>
            <a:pPr marL="285750" indent="-285750">
              <a:lnSpc>
                <a:spcPct val="100000"/>
              </a:lnSpc>
              <a:spcBef>
                <a:spcPts val="0"/>
              </a:spcBef>
              <a:buFont typeface="Arial,Sans-Serif"/>
              <a:buChar char="•"/>
            </a:pPr>
            <a:r>
              <a:rPr lang="tr-TR" sz="1400" dirty="0" err="1">
                <a:ea typeface="+mn-lt"/>
                <a:cs typeface="+mn-lt"/>
              </a:rPr>
              <a:t>KariyerNet</a:t>
            </a:r>
            <a:r>
              <a:rPr lang="tr-TR" sz="1400" dirty="0">
                <a:ea typeface="+mn-lt"/>
                <a:cs typeface="+mn-lt"/>
              </a:rPr>
              <a:t> </a:t>
            </a:r>
            <a:r>
              <a:rPr lang="tr-TR" sz="1400" dirty="0" err="1">
                <a:ea typeface="+mn-lt"/>
                <a:cs typeface="+mn-lt"/>
              </a:rPr>
              <a:t>veritabanında</a:t>
            </a:r>
            <a:r>
              <a:rPr lang="tr-TR" sz="1400" dirty="0">
                <a:ea typeface="+mn-lt"/>
                <a:cs typeface="+mn-lt"/>
              </a:rPr>
              <a:t> yer alan, kullanıcılar tarafından girilen EĞİTİM ve DENEYİM bilgileri ile NER modellerinin eğitilmesi için veri setleri oluşturulmuştur. </a:t>
            </a:r>
          </a:p>
          <a:p>
            <a:pPr marL="742950" lvl="1">
              <a:lnSpc>
                <a:spcPct val="100000"/>
              </a:lnSpc>
              <a:spcBef>
                <a:spcPts val="0"/>
              </a:spcBef>
              <a:buFont typeface="Arial,Sans-Serif"/>
              <a:buChar char="•"/>
            </a:pPr>
            <a:r>
              <a:rPr lang="tr-TR" sz="1400" dirty="0" err="1">
                <a:ea typeface="+mn-lt"/>
                <a:cs typeface="+mn-lt"/>
              </a:rPr>
              <a:t>KariyerNet</a:t>
            </a:r>
            <a:r>
              <a:rPr lang="tr-TR" sz="1400" dirty="0">
                <a:ea typeface="+mn-lt"/>
                <a:cs typeface="+mn-lt"/>
              </a:rPr>
              <a:t> </a:t>
            </a:r>
            <a:r>
              <a:rPr lang="tr-TR" sz="1400" dirty="0" err="1">
                <a:ea typeface="+mn-lt"/>
                <a:cs typeface="+mn-lt"/>
              </a:rPr>
              <a:t>veritabanında</a:t>
            </a:r>
            <a:r>
              <a:rPr lang="tr-TR" sz="1400" dirty="0">
                <a:ea typeface="+mn-lt"/>
                <a:cs typeface="+mn-lt"/>
              </a:rPr>
              <a:t> yer alan İngilizce ve Türkçe özgeçmişler tespit edilmiştir.</a:t>
            </a:r>
          </a:p>
          <a:p>
            <a:pPr marL="742950" lvl="1">
              <a:lnSpc>
                <a:spcPct val="100000"/>
              </a:lnSpc>
              <a:spcBef>
                <a:spcPts val="0"/>
              </a:spcBef>
              <a:buFont typeface="Arial,Sans-Serif"/>
              <a:buChar char="•"/>
            </a:pPr>
            <a:r>
              <a:rPr lang="tr-TR" sz="1400" dirty="0">
                <a:ea typeface="+mn-lt"/>
                <a:cs typeface="+mn-lt"/>
              </a:rPr>
              <a:t>Bu özgeçmişler içerisinden doluluk oranlarına göre seçimler yapılmıştır.</a:t>
            </a:r>
          </a:p>
          <a:p>
            <a:pPr marL="742950" lvl="1">
              <a:lnSpc>
                <a:spcPct val="100000"/>
              </a:lnSpc>
              <a:spcBef>
                <a:spcPts val="0"/>
              </a:spcBef>
              <a:buFont typeface="Arial,Sans-Serif"/>
              <a:buChar char="•"/>
            </a:pPr>
            <a:r>
              <a:rPr lang="tr-TR" sz="1400" dirty="0">
                <a:ea typeface="+mn-lt"/>
                <a:cs typeface="+mn-lt"/>
              </a:rPr>
              <a:t>Deneyim için </a:t>
            </a:r>
            <a:r>
              <a:rPr lang="tr-TR" sz="1400" dirty="0">
                <a:solidFill>
                  <a:srgbClr val="FF0000"/>
                </a:solidFill>
                <a:ea typeface="+mn-lt"/>
                <a:cs typeface="+mn-lt"/>
              </a:rPr>
              <a:t>1.026.586</a:t>
            </a:r>
            <a:r>
              <a:rPr lang="tr-TR" sz="1400" dirty="0">
                <a:ea typeface="+mn-lt"/>
                <a:cs typeface="+mn-lt"/>
              </a:rPr>
              <a:t> satırlık bir veri seti oluşturulmuştur. Bu veri seti içerisinde yer alan bilgiler kullanılarak NER modellerinin eğitiminde kullanılabilecek cümleler ve bu cümlelere ait etiketler hazırlanmıştır.</a:t>
            </a:r>
          </a:p>
          <a:p>
            <a:pPr marL="742950" lvl="1">
              <a:lnSpc>
                <a:spcPct val="100000"/>
              </a:lnSpc>
              <a:spcBef>
                <a:spcPts val="0"/>
              </a:spcBef>
              <a:buFont typeface="Arial,Sans-Serif"/>
              <a:buChar char="•"/>
            </a:pPr>
            <a:r>
              <a:rPr lang="tr-TR" sz="1400" dirty="0">
                <a:ea typeface="+mn-lt"/>
                <a:cs typeface="+mn-lt"/>
              </a:rPr>
              <a:t>Eğitim bölümü için ise </a:t>
            </a:r>
            <a:r>
              <a:rPr lang="tr-TR" sz="1400" dirty="0">
                <a:solidFill>
                  <a:srgbClr val="FF0000"/>
                </a:solidFill>
                <a:ea typeface="+mn-lt"/>
                <a:cs typeface="+mn-lt"/>
              </a:rPr>
              <a:t>937.237</a:t>
            </a:r>
            <a:r>
              <a:rPr lang="tr-TR" sz="1400" dirty="0">
                <a:ea typeface="+mn-lt"/>
                <a:cs typeface="+mn-lt"/>
              </a:rPr>
              <a:t> satırlı bir veri seti ile cümleler oluşturulmuştur.</a:t>
            </a:r>
          </a:p>
          <a:p>
            <a:pPr marL="742950" lvl="1">
              <a:lnSpc>
                <a:spcPct val="100000"/>
              </a:lnSpc>
              <a:spcBef>
                <a:spcPts val="0"/>
              </a:spcBef>
            </a:pPr>
            <a:endParaRPr lang="tr-TR" sz="1400" dirty="0">
              <a:ea typeface="+mn-lt"/>
              <a:cs typeface="+mn-lt"/>
            </a:endParaRPr>
          </a:p>
          <a:p>
            <a:pPr marL="285750" indent="-285750">
              <a:lnSpc>
                <a:spcPct val="100000"/>
              </a:lnSpc>
              <a:spcBef>
                <a:spcPts val="0"/>
              </a:spcBef>
              <a:buFont typeface="Arial,Sans-Serif"/>
              <a:buChar char="•"/>
            </a:pPr>
            <a:r>
              <a:rPr lang="tr-TR" sz="1400" dirty="0" err="1">
                <a:ea typeface="+mn-lt"/>
                <a:cs typeface="+mn-lt"/>
              </a:rPr>
              <a:t>KariyerNet</a:t>
            </a:r>
            <a:r>
              <a:rPr lang="tr-TR" sz="1400" dirty="0">
                <a:ea typeface="+mn-lt"/>
                <a:cs typeface="+mn-lt"/>
              </a:rPr>
              <a:t> verileri ile oluşturulan NER modellerini test etmek için gerçek </a:t>
            </a:r>
            <a:r>
              <a:rPr lang="tr-TR" sz="1400" dirty="0" err="1">
                <a:ea typeface="+mn-lt"/>
                <a:cs typeface="+mn-lt"/>
              </a:rPr>
              <a:t>CV'lerden</a:t>
            </a:r>
            <a:r>
              <a:rPr lang="tr-TR" sz="1400" dirty="0">
                <a:ea typeface="+mn-lt"/>
                <a:cs typeface="+mn-lt"/>
              </a:rPr>
              <a:t> </a:t>
            </a:r>
            <a:r>
              <a:rPr lang="tr-TR" sz="1400" dirty="0" err="1">
                <a:ea typeface="+mn-lt"/>
                <a:cs typeface="+mn-lt"/>
              </a:rPr>
              <a:t>extract</a:t>
            </a:r>
            <a:r>
              <a:rPr lang="tr-TR" sz="1400" dirty="0">
                <a:ea typeface="+mn-lt"/>
                <a:cs typeface="+mn-lt"/>
              </a:rPr>
              <a:t> edilen veriler kullanılmıştır.</a:t>
            </a:r>
            <a:endParaRPr lang="tr-TR" sz="1400" dirty="0">
              <a:cs typeface="Calibri"/>
            </a:endParaRPr>
          </a:p>
          <a:p>
            <a:pPr marL="285750" indent="-285750">
              <a:lnSpc>
                <a:spcPct val="100000"/>
              </a:lnSpc>
              <a:spcBef>
                <a:spcPts val="0"/>
              </a:spcBef>
              <a:buFont typeface="Arial,Sans-Serif"/>
              <a:buChar char="•"/>
            </a:pPr>
            <a:r>
              <a:rPr lang="tr-TR" sz="1400" dirty="0">
                <a:cs typeface="Calibri"/>
              </a:rPr>
              <a:t>NER modelleri için </a:t>
            </a:r>
            <a:r>
              <a:rPr lang="tr-TR" sz="1400" dirty="0" err="1">
                <a:cs typeface="Calibri" panose="020F0502020204030204"/>
              </a:rPr>
              <a:t>spacy</a:t>
            </a:r>
            <a:r>
              <a:rPr lang="tr-TR" sz="1400" dirty="0">
                <a:cs typeface="Calibri" panose="020F0502020204030204"/>
              </a:rPr>
              <a:t> ve BERT modelleri kullanılmıştır.</a:t>
            </a:r>
          </a:p>
          <a:p>
            <a:pPr marL="285750" indent="-285750">
              <a:lnSpc>
                <a:spcPct val="100000"/>
              </a:lnSpc>
              <a:spcBef>
                <a:spcPts val="0"/>
              </a:spcBef>
              <a:buFont typeface="Arial,Sans-Serif"/>
              <a:buChar char="•"/>
            </a:pPr>
            <a:r>
              <a:rPr lang="tr-TR" sz="1400" dirty="0" err="1">
                <a:cs typeface="Calibri" panose="020F0502020204030204"/>
              </a:rPr>
              <a:t>Education</a:t>
            </a:r>
            <a:r>
              <a:rPr lang="tr-TR" sz="1400" dirty="0">
                <a:cs typeface="Calibri" panose="020F0502020204030204"/>
              </a:rPr>
              <a:t> ve </a:t>
            </a:r>
            <a:r>
              <a:rPr lang="tr-TR" sz="1400" dirty="0" err="1">
                <a:cs typeface="Calibri" panose="020F0502020204030204"/>
              </a:rPr>
              <a:t>Experience</a:t>
            </a:r>
            <a:r>
              <a:rPr lang="tr-TR" sz="1400" dirty="0">
                <a:cs typeface="Calibri" panose="020F0502020204030204"/>
              </a:rPr>
              <a:t> alanlarından NER ile elde edilen başlıklar resimlerde yer almaktadır.</a:t>
            </a:r>
          </a:p>
          <a:p>
            <a:pPr>
              <a:lnSpc>
                <a:spcPct val="100000"/>
              </a:lnSpc>
              <a:spcBef>
                <a:spcPts val="0"/>
              </a:spcBef>
            </a:pPr>
            <a:endParaRPr lang="tr-TR" dirty="0">
              <a:cs typeface="Calibri" panose="020F0502020204030204"/>
            </a:endParaRPr>
          </a:p>
          <a:p>
            <a:pPr marL="285750" indent="-285750">
              <a:lnSpc>
                <a:spcPct val="100000"/>
              </a:lnSpc>
              <a:spcBef>
                <a:spcPts val="0"/>
              </a:spcBef>
              <a:buFont typeface="Arial,Sans-Serif"/>
              <a:buChar char="•"/>
            </a:pPr>
            <a:endParaRPr lang="tr-TR" dirty="0">
              <a:cs typeface="Calibri" panose="020F0502020204030204"/>
            </a:endParaRPr>
          </a:p>
          <a:p>
            <a:pPr marL="285750" indent="-285750">
              <a:buChar char="•"/>
            </a:pPr>
            <a:endParaRPr lang="tr-TR" dirty="0">
              <a:cs typeface="Calibri" panose="020F0502020204030204"/>
            </a:endParaRPr>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F745F81A-CDDE-4743-9AB1-85CC701004DA}"/>
              </a:ext>
            </a:extLst>
          </p:cNvPr>
          <p:cNvSpPr>
            <a:spLocks noChangeArrowheads="1"/>
          </p:cNvSpPr>
          <p:nvPr/>
        </p:nvSpPr>
        <p:spPr bwMode="auto">
          <a:xfrm>
            <a:off x="141401" y="396236"/>
            <a:ext cx="10876547"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a:defRPr/>
            </a:pPr>
            <a:endParaRPr lang="tr-TR" sz="1600" b="0" i="0" u="none" strike="noStrike" kern="0" cap="none" spc="0" normalizeH="0" baseline="0" noProof="0">
              <a:ln>
                <a:noFill/>
              </a:ln>
              <a:effectLst/>
              <a:uLnTx/>
              <a:uFillTx/>
              <a:cs typeface="Calibri"/>
            </a:endParaRPr>
          </a:p>
        </p:txBody>
      </p:sp>
      <p:pic>
        <p:nvPicPr>
          <p:cNvPr id="7" name="Picture 7" descr="Text&#10;&#10;Description automatically generated">
            <a:extLst>
              <a:ext uri="{FF2B5EF4-FFF2-40B4-BE49-F238E27FC236}">
                <a16:creationId xmlns:a16="http://schemas.microsoft.com/office/drawing/2014/main" id="{BC54ED4C-A6DF-C213-E179-AD2F3FF55420}"/>
              </a:ext>
            </a:extLst>
          </p:cNvPr>
          <p:cNvPicPr>
            <a:picLocks noChangeAspect="1"/>
          </p:cNvPicPr>
          <p:nvPr/>
        </p:nvPicPr>
        <p:blipFill>
          <a:blip r:embed="rId2"/>
          <a:stretch>
            <a:fillRect/>
          </a:stretch>
        </p:blipFill>
        <p:spPr>
          <a:xfrm>
            <a:off x="9449602" y="820500"/>
            <a:ext cx="2589321" cy="4411308"/>
          </a:xfrm>
          <a:prstGeom prst="rect">
            <a:avLst/>
          </a:prstGeom>
        </p:spPr>
      </p:pic>
      <p:sp>
        <p:nvSpPr>
          <p:cNvPr id="11" name="Text Placeholder 7">
            <a:extLst>
              <a:ext uri="{FF2B5EF4-FFF2-40B4-BE49-F238E27FC236}">
                <a16:creationId xmlns:a16="http://schemas.microsoft.com/office/drawing/2014/main" id="{CFC739DC-5B9D-89F2-1B49-F683B98BDC0F}"/>
              </a:ext>
            </a:extLst>
          </p:cNvPr>
          <p:cNvSpPr txBox="1">
            <a:spLocks/>
          </p:cNvSpPr>
          <p:nvPr/>
        </p:nvSpPr>
        <p:spPr>
          <a:xfrm>
            <a:off x="9450310" y="474138"/>
            <a:ext cx="2816931" cy="263496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tr-TR" sz="1300">
                <a:solidFill>
                  <a:srgbClr val="FF0000"/>
                </a:solidFill>
                <a:cs typeface="Calibri" panose="020F0502020204030204"/>
              </a:rPr>
              <a:t>Eğitim bölümünde kullanılan örnek veri kesiti</a:t>
            </a:r>
          </a:p>
        </p:txBody>
      </p:sp>
      <p:sp>
        <p:nvSpPr>
          <p:cNvPr id="12" name="Text Placeholder 7">
            <a:extLst>
              <a:ext uri="{FF2B5EF4-FFF2-40B4-BE49-F238E27FC236}">
                <a16:creationId xmlns:a16="http://schemas.microsoft.com/office/drawing/2014/main" id="{064C53DB-7EB3-9CEE-A13C-02431304839F}"/>
              </a:ext>
            </a:extLst>
          </p:cNvPr>
          <p:cNvSpPr txBox="1">
            <a:spLocks/>
          </p:cNvSpPr>
          <p:nvPr/>
        </p:nvSpPr>
        <p:spPr>
          <a:xfrm>
            <a:off x="9138834" y="907978"/>
            <a:ext cx="1092698" cy="263496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00000"/>
              </a:lnSpc>
              <a:spcBef>
                <a:spcPts val="0"/>
              </a:spcBef>
              <a:buFont typeface="Arial,Sans-Serif"/>
              <a:buChar char="•"/>
            </a:pPr>
            <a:endParaRPr lang="tr-TR">
              <a:cs typeface="Calibri" panose="020F0502020204030204"/>
            </a:endParaRPr>
          </a:p>
        </p:txBody>
      </p:sp>
      <p:pic>
        <p:nvPicPr>
          <p:cNvPr id="3" name="Picture 8" descr="Text&#10;&#10;Description automatically generated">
            <a:extLst>
              <a:ext uri="{FF2B5EF4-FFF2-40B4-BE49-F238E27FC236}">
                <a16:creationId xmlns:a16="http://schemas.microsoft.com/office/drawing/2014/main" id="{08317DAD-A5CF-0246-AB22-2198BE8637D1}"/>
              </a:ext>
            </a:extLst>
          </p:cNvPr>
          <p:cNvPicPr>
            <a:picLocks noChangeAspect="1"/>
          </p:cNvPicPr>
          <p:nvPr/>
        </p:nvPicPr>
        <p:blipFill>
          <a:blip r:embed="rId3"/>
          <a:stretch>
            <a:fillRect/>
          </a:stretch>
        </p:blipFill>
        <p:spPr>
          <a:xfrm>
            <a:off x="5347349" y="3947925"/>
            <a:ext cx="3510762" cy="1687550"/>
          </a:xfrm>
          <a:prstGeom prst="rect">
            <a:avLst/>
          </a:prstGeom>
        </p:spPr>
      </p:pic>
      <p:pic>
        <p:nvPicPr>
          <p:cNvPr id="9" name="Picture 12" descr="Graphical user interface, text, application&#10;&#10;Description automatically generated">
            <a:extLst>
              <a:ext uri="{FF2B5EF4-FFF2-40B4-BE49-F238E27FC236}">
                <a16:creationId xmlns:a16="http://schemas.microsoft.com/office/drawing/2014/main" id="{2039A2AF-636C-6629-A8BD-267070BF8D7D}"/>
              </a:ext>
            </a:extLst>
          </p:cNvPr>
          <p:cNvPicPr>
            <a:picLocks noChangeAspect="1"/>
          </p:cNvPicPr>
          <p:nvPr/>
        </p:nvPicPr>
        <p:blipFill>
          <a:blip r:embed="rId4"/>
          <a:stretch>
            <a:fillRect/>
          </a:stretch>
        </p:blipFill>
        <p:spPr>
          <a:xfrm>
            <a:off x="5280605" y="5741630"/>
            <a:ext cx="4200454" cy="981280"/>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0676FB79-A3CA-BD39-9069-E2368094C62B}"/>
              </a:ext>
            </a:extLst>
          </p:cNvPr>
          <p:cNvPicPr>
            <a:picLocks noChangeAspect="1"/>
          </p:cNvPicPr>
          <p:nvPr/>
        </p:nvPicPr>
        <p:blipFill>
          <a:blip r:embed="rId5"/>
          <a:stretch>
            <a:fillRect/>
          </a:stretch>
        </p:blipFill>
        <p:spPr>
          <a:xfrm>
            <a:off x="1020079" y="4076249"/>
            <a:ext cx="3304966" cy="2031603"/>
          </a:xfrm>
          <a:prstGeom prst="rect">
            <a:avLst/>
          </a:prstGeom>
        </p:spPr>
      </p:pic>
    </p:spTree>
    <p:extLst>
      <p:ext uri="{BB962C8B-B14F-4D97-AF65-F5344CB8AC3E}">
        <p14:creationId xmlns:p14="http://schemas.microsoft.com/office/powerpoint/2010/main" val="70177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C38F-3301-4506-B985-7E66B7389409}"/>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br>
              <a:rPr lang="en-US"/>
            </a:br>
            <a:endParaRPr lang="en-US"/>
          </a:p>
        </p:txBody>
      </p:sp>
      <p:sp>
        <p:nvSpPr>
          <p:cNvPr id="4" name="Metin kutusu 7">
            <a:extLst>
              <a:ext uri="{FF2B5EF4-FFF2-40B4-BE49-F238E27FC236}">
                <a16:creationId xmlns:a16="http://schemas.microsoft.com/office/drawing/2014/main" id="{686059FB-5B5A-45D5-AF39-2680DD596B4A}"/>
              </a:ext>
            </a:extLst>
          </p:cNvPr>
          <p:cNvSpPr txBox="1"/>
          <p:nvPr/>
        </p:nvSpPr>
        <p:spPr>
          <a:xfrm>
            <a:off x="477448" y="861375"/>
            <a:ext cx="10677682" cy="5755422"/>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dirty="0">
                <a:ln>
                  <a:noFill/>
                </a:ln>
                <a:solidFill>
                  <a:srgbClr val="8064A2"/>
                </a:solidFill>
                <a:effectLst/>
                <a:uLnTx/>
                <a:uFillTx/>
                <a:cs typeface="Calibri"/>
              </a:rPr>
              <a:t>KAZANIM</a:t>
            </a:r>
          </a:p>
          <a:p>
            <a:pPr marL="0" marR="0" lvl="0" indent="0" defTabSz="914400" eaLnBrk="1" fontAlgn="auto" latinLnBrk="0" hangingPunct="1">
              <a:lnSpc>
                <a:spcPct val="100000"/>
              </a:lnSpc>
              <a:spcBef>
                <a:spcPts val="0"/>
              </a:spcBef>
              <a:spcAft>
                <a:spcPts val="0"/>
              </a:spcAft>
              <a:buClrTx/>
              <a:buSzTx/>
              <a:buFontTx/>
              <a:buNone/>
              <a:tabLst/>
              <a:defRPr/>
            </a:pPr>
            <a:endParaRPr kumimoji="0" lang="tr-TR" sz="1800" b="0" i="0" u="none" strike="noStrike" kern="0" cap="none" spc="0" normalizeH="0" baseline="0" noProof="0" dirty="0">
              <a:ln>
                <a:noFill/>
              </a:ln>
              <a:effectLst/>
              <a:uLnTx/>
              <a:uFillTx/>
            </a:endParaRPr>
          </a:p>
          <a:p>
            <a:pPr marL="285750" lvl="0" indent="-285750">
              <a:buFont typeface="Arial" panose="020B0604020202020204" pitchFamily="34" charset="0"/>
              <a:buChar char="•"/>
              <a:defRPr/>
            </a:pPr>
            <a:r>
              <a:rPr lang="tr-TR" kern="0" dirty="0"/>
              <a:t>Başarı Oranları - </a:t>
            </a:r>
            <a:r>
              <a:rPr lang="en-US" dirty="0">
                <a:ea typeface="+mn-lt"/>
                <a:cs typeface="+mn-lt"/>
              </a:rPr>
              <a:t>Accuracy</a:t>
            </a:r>
            <a:endParaRPr kumimoji="0" lang="tr-TR" sz="1800" b="0" i="0" u="none" strike="noStrike" kern="0" cap="none" spc="0" normalizeH="0" baseline="0" noProof="0" dirty="0">
              <a:ln>
                <a:noFill/>
              </a:ln>
              <a:effectLst/>
              <a:uLnTx/>
              <a:uFillTx/>
            </a:endParaRPr>
          </a:p>
          <a:p>
            <a:pPr marL="742950" lvl="1" indent="-285750">
              <a:buChar char="•"/>
            </a:pPr>
            <a:r>
              <a:rPr lang="en-US" sz="1500" dirty="0" err="1">
                <a:cs typeface="Calibri" panose="020F0502020204030204"/>
              </a:rPr>
              <a:t>Yabancı</a:t>
            </a:r>
            <a:r>
              <a:rPr lang="en-US" sz="1500" dirty="0">
                <a:cs typeface="Calibri" panose="020F0502020204030204"/>
              </a:rPr>
              <a:t> </a:t>
            </a:r>
            <a:r>
              <a:rPr lang="en-US" sz="1500" dirty="0" err="1">
                <a:cs typeface="Calibri" panose="020F0502020204030204"/>
              </a:rPr>
              <a:t>Dil</a:t>
            </a:r>
            <a:r>
              <a:rPr lang="en-US" sz="1500" dirty="0">
                <a:cs typeface="Calibri" panose="020F0502020204030204"/>
              </a:rPr>
              <a:t>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a:t>
            </a:r>
            <a:r>
              <a:rPr lang="en-US" sz="1500" dirty="0">
                <a:ea typeface="+mn-lt"/>
                <a:cs typeface="+mn-lt"/>
              </a:rPr>
              <a:t>93.92</a:t>
            </a:r>
            <a:endParaRPr lang="en-US" sz="1500" dirty="0">
              <a:cs typeface="Calibri" panose="020F0502020204030204"/>
            </a:endParaRPr>
          </a:p>
          <a:p>
            <a:pPr marL="742950" lvl="1" indent="-285750">
              <a:buChar char="•"/>
            </a:pPr>
            <a:r>
              <a:rPr lang="en-US" sz="1500" dirty="0" err="1">
                <a:cs typeface="Calibri" panose="020F0502020204030204"/>
              </a:rPr>
              <a:t>Kişisel</a:t>
            </a:r>
            <a:r>
              <a:rPr lang="en-US" sz="1500" dirty="0">
                <a:cs typeface="Calibri" panose="020F0502020204030204"/>
              </a:rPr>
              <a:t> </a:t>
            </a:r>
            <a:r>
              <a:rPr lang="en-US" sz="1500" dirty="0" err="1">
                <a:cs typeface="Calibri" panose="020F0502020204030204"/>
              </a:rPr>
              <a:t>Bilgiler</a:t>
            </a:r>
            <a:r>
              <a:rPr lang="en-US" sz="1500" dirty="0">
                <a:cs typeface="Calibri" panose="020F0502020204030204"/>
              </a:rPr>
              <a:t>: %</a:t>
            </a:r>
            <a:r>
              <a:rPr lang="en-US" sz="1500" dirty="0">
                <a:ea typeface="+mn-lt"/>
                <a:cs typeface="+mn-lt"/>
              </a:rPr>
              <a:t>96.97</a:t>
            </a:r>
            <a:endParaRPr lang="en-US" sz="1500" dirty="0">
              <a:cs typeface="Calibri" panose="020F0502020204030204"/>
            </a:endParaRPr>
          </a:p>
          <a:p>
            <a:pPr marL="742950" lvl="1" indent="-285750">
              <a:buChar char="•"/>
            </a:pPr>
            <a:r>
              <a:rPr lang="en-US" sz="1500" dirty="0">
                <a:cs typeface="Calibri" panose="020F0502020204030204"/>
              </a:rPr>
              <a:t>Experience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%71</a:t>
            </a:r>
          </a:p>
          <a:p>
            <a:pPr marL="742950" lvl="1" indent="-285750">
              <a:buChar char="•"/>
            </a:pPr>
            <a:r>
              <a:rPr lang="en-US" sz="1500" dirty="0">
                <a:cs typeface="Calibri" panose="020F0502020204030204"/>
              </a:rPr>
              <a:t>Education </a:t>
            </a:r>
            <a:r>
              <a:rPr lang="en-US" sz="1500" dirty="0" err="1">
                <a:cs typeface="Calibri" panose="020F0502020204030204"/>
              </a:rPr>
              <a:t>Başarı</a:t>
            </a:r>
            <a:r>
              <a:rPr lang="en-US" sz="1500" dirty="0">
                <a:cs typeface="Calibri" panose="020F0502020204030204"/>
              </a:rPr>
              <a:t> </a:t>
            </a:r>
            <a:r>
              <a:rPr lang="en-US" sz="1500" dirty="0" err="1">
                <a:cs typeface="Calibri" panose="020F0502020204030204"/>
              </a:rPr>
              <a:t>Oranı</a:t>
            </a:r>
            <a:r>
              <a:rPr lang="en-US" sz="1500" dirty="0">
                <a:cs typeface="Calibri" panose="020F0502020204030204"/>
              </a:rPr>
              <a:t>: %75</a:t>
            </a:r>
            <a:endParaRPr lang="tr-TR" sz="1500" kern="0" dirty="0">
              <a:ea typeface="+mn-lt"/>
              <a:cs typeface="+mn-lt"/>
            </a:endParaRPr>
          </a:p>
          <a:p>
            <a:pPr marL="285750" indent="-285750">
              <a:buFont typeface="Arial"/>
              <a:buChar char="•"/>
              <a:defRPr/>
            </a:pPr>
            <a:r>
              <a:rPr lang="tr" kern="0" dirty="0">
                <a:ea typeface="+mn-lt"/>
                <a:cs typeface="+mn-lt"/>
              </a:rPr>
              <a:t>Türkçe özgeçmişlerden bilgi çıkartmak için yerli bir çözüm üretildi.</a:t>
            </a:r>
            <a:endParaRPr lang="tr" sz="1800" b="0" i="1" u="none" strike="noStrike" kern="0" cap="none" spc="0" normalizeH="0" baseline="0" noProof="0" dirty="0">
              <a:ln>
                <a:noFill/>
              </a:ln>
              <a:effectLst/>
              <a:uLnTx/>
              <a:uFillTx/>
              <a:ea typeface="+mn-lt"/>
              <a:cs typeface="+mn-lt"/>
            </a:endParaRPr>
          </a:p>
          <a:p>
            <a:pPr marL="285750" indent="-285750">
              <a:buFont typeface="Arial"/>
              <a:buChar char="•"/>
              <a:defRPr/>
            </a:pPr>
            <a:r>
              <a:rPr lang="tr" kern="0" dirty="0">
                <a:ea typeface="+mn-lt"/>
                <a:cs typeface="+mn-lt"/>
              </a:rPr>
              <a:t>Kullanıcıların sistem içerisinde gerekli bilgileri doldurması kolaylaştırıldı. Böylece daha fazla adayın sisteme kazandırılması beklenmekte.</a:t>
            </a:r>
          </a:p>
          <a:p>
            <a:pPr marL="285750" indent="-285750">
              <a:buFont typeface="Arial"/>
              <a:buChar char="•"/>
              <a:defRPr/>
            </a:pPr>
            <a:r>
              <a:rPr lang="tr" kern="0" dirty="0">
                <a:ea typeface="+mn-lt"/>
                <a:cs typeface="+mn-lt"/>
              </a:rPr>
              <a:t>İşe alım süreçlerinin özgeçmiş inceleme için ayrılan maaliyeti düşürüldü.</a:t>
            </a:r>
          </a:p>
          <a:p>
            <a:pPr marL="285750" indent="-285750">
              <a:buFont typeface="Arial"/>
              <a:buChar char="•"/>
              <a:defRPr/>
            </a:pPr>
            <a:r>
              <a:rPr lang="tr" kern="0" dirty="0">
                <a:ea typeface="Calibri"/>
                <a:cs typeface="Calibri" panose="020F0502020204030204"/>
              </a:rPr>
              <a:t>Kariyer.net bünyesinde bulunan diğer hizmetlerin iyileştirmesinde kullanılması hedeflenmekte.</a:t>
            </a:r>
          </a:p>
          <a:p>
            <a:pPr marL="285750" indent="-285750">
              <a:buFont typeface="Arial"/>
              <a:buChar char="•"/>
              <a:defRPr/>
            </a:pPr>
            <a:endParaRPr lang="tr" kern="0" dirty="0">
              <a:solidFill>
                <a:prstClr val="black"/>
              </a:solidFill>
              <a:ea typeface="Calibri"/>
              <a:cs typeface="Calibri" panose="020F0502020204030204"/>
            </a:endParaRPr>
          </a:p>
          <a:p>
            <a:pPr marL="285750" indent="-285750">
              <a:buFont typeface="Arial"/>
              <a:buChar char="•"/>
              <a:defRPr/>
            </a:pPr>
            <a:r>
              <a:rPr lang="tr-TR" kern="0" dirty="0">
                <a:cs typeface="Calibri" panose="020F0502020204030204"/>
              </a:rPr>
              <a:t>CV </a:t>
            </a:r>
            <a:r>
              <a:rPr lang="tr-TR" kern="0" dirty="0" err="1">
                <a:cs typeface="Calibri" panose="020F0502020204030204"/>
              </a:rPr>
              <a:t>Parse</a:t>
            </a:r>
            <a:r>
              <a:rPr lang="tr-TR" kern="0" dirty="0">
                <a:cs typeface="Calibri" panose="020F0502020204030204"/>
              </a:rPr>
              <a:t> projesi kapsamında literatüre 3 adet yayın kazandırılması hedeflenmektedir.</a:t>
            </a:r>
            <a:endParaRPr lang="tr-TR" kern="0" dirty="0">
              <a:ea typeface="Calibri"/>
              <a:cs typeface="Calibri" panose="020F0502020204030204"/>
            </a:endParaRPr>
          </a:p>
          <a:p>
            <a:pPr marL="742950" lvl="1" indent="-285750">
              <a:buFont typeface="Arial"/>
              <a:buChar char="•"/>
              <a:defRPr/>
            </a:pPr>
            <a:r>
              <a:rPr lang="tr-TR" kern="0" dirty="0">
                <a:cs typeface="Calibri" panose="020F0502020204030204"/>
              </a:rPr>
              <a:t>1. </a:t>
            </a:r>
            <a:r>
              <a:rPr lang="tr-TR" kern="0" dirty="0" err="1">
                <a:cs typeface="Calibri" panose="020F0502020204030204"/>
              </a:rPr>
              <a:t>Paper</a:t>
            </a:r>
            <a:r>
              <a:rPr lang="tr-TR" kern="0" dirty="0">
                <a:cs typeface="Calibri" panose="020F0502020204030204"/>
              </a:rPr>
              <a:t>: Özgeçmiş kolon tespitinin yapılması ( </a:t>
            </a:r>
            <a:r>
              <a:rPr lang="tr-TR" kern="0" dirty="0">
                <a:solidFill>
                  <a:srgbClr val="FF0000"/>
                </a:solidFill>
                <a:cs typeface="Calibri" panose="020F0502020204030204"/>
              </a:rPr>
              <a:t>Yayınlandı </a:t>
            </a:r>
            <a:r>
              <a:rPr lang="tr-TR" kern="0" dirty="0">
                <a:cs typeface="Calibri" panose="020F0502020204030204"/>
              </a:rPr>
              <a:t>) </a:t>
            </a:r>
            <a:endParaRPr lang="tr-TR" kern="0" dirty="0">
              <a:ea typeface="Calibri"/>
              <a:cs typeface="Calibri" panose="020F0502020204030204"/>
            </a:endParaRPr>
          </a:p>
          <a:p>
            <a:pPr lvl="2">
              <a:defRPr/>
            </a:pPr>
            <a:r>
              <a:rPr lang="tr-TR" kern="0" dirty="0">
                <a:cs typeface="Calibri" panose="020F0502020204030204"/>
              </a:rPr>
              <a:t>Link: </a:t>
            </a:r>
            <a:r>
              <a:rPr lang="tr-TR" kern="0" dirty="0">
                <a:ea typeface="+mn-lt"/>
                <a:cs typeface="+mn-lt"/>
                <a:hlinkClick r:id="rId2"/>
              </a:rPr>
              <a:t>https://link.springer.com/chapter/10.1007/978-3-031-08337-2_38</a:t>
            </a:r>
          </a:p>
          <a:p>
            <a:pPr marL="742950" lvl="1" indent="-285750">
              <a:buFont typeface="Arial"/>
              <a:buChar char="•"/>
              <a:defRPr/>
            </a:pPr>
            <a:r>
              <a:rPr lang="tr-TR" kern="0" dirty="0">
                <a:ea typeface="+mn-lt"/>
                <a:cs typeface="+mn-lt"/>
              </a:rPr>
              <a:t>2. </a:t>
            </a:r>
            <a:r>
              <a:rPr lang="tr-TR" kern="0" dirty="0" err="1">
                <a:ea typeface="+mn-lt"/>
                <a:cs typeface="+mn-lt"/>
              </a:rPr>
              <a:t>Paper</a:t>
            </a:r>
            <a:r>
              <a:rPr lang="tr-TR" kern="0" dirty="0">
                <a:ea typeface="+mn-lt"/>
                <a:cs typeface="+mn-lt"/>
              </a:rPr>
              <a:t>: Özgeçmiş kolon tespitinin yapılması, yeni yöntemler (</a:t>
            </a:r>
            <a:r>
              <a:rPr lang="tr-TR" kern="0" dirty="0">
                <a:solidFill>
                  <a:srgbClr val="FF0000"/>
                </a:solidFill>
                <a:ea typeface="+mn-lt"/>
                <a:cs typeface="+mn-lt"/>
              </a:rPr>
              <a:t>Konferansa Gönderilme Aşamasında</a:t>
            </a:r>
            <a:r>
              <a:rPr lang="tr-TR" kern="0" dirty="0">
                <a:ea typeface="+mn-lt"/>
                <a:cs typeface="+mn-lt"/>
              </a:rPr>
              <a:t>)</a:t>
            </a:r>
          </a:p>
          <a:p>
            <a:pPr lvl="2">
              <a:defRPr/>
            </a:pPr>
            <a:r>
              <a:rPr lang="tr-TR" kern="0" dirty="0">
                <a:ea typeface="+mn-lt"/>
                <a:cs typeface="+mn-lt"/>
              </a:rPr>
              <a:t>Gönderilecek Konferans: </a:t>
            </a:r>
            <a:r>
              <a:rPr lang="tr-TR" kern="0" dirty="0">
                <a:ea typeface="+mn-lt"/>
                <a:cs typeface="+mn-lt"/>
                <a:hlinkClick r:id="rId3"/>
              </a:rPr>
              <a:t>https://bigdataieee.org/BigData2022/</a:t>
            </a:r>
            <a:endParaRPr lang="tr-TR" kern="0" dirty="0">
              <a:ea typeface="+mn-lt"/>
              <a:cs typeface="+mn-lt"/>
            </a:endParaRPr>
          </a:p>
          <a:p>
            <a:pPr marL="742950" lvl="1" indent="-285750">
              <a:buFont typeface="Arial"/>
              <a:buChar char="•"/>
              <a:defRPr/>
            </a:pPr>
            <a:r>
              <a:rPr lang="tr-TR" kern="0" dirty="0">
                <a:ea typeface="+mn-lt"/>
                <a:cs typeface="+mn-lt"/>
              </a:rPr>
              <a:t>3. </a:t>
            </a:r>
            <a:r>
              <a:rPr lang="tr-TR" kern="0" dirty="0" err="1">
                <a:ea typeface="+mn-lt"/>
                <a:cs typeface="+mn-lt"/>
              </a:rPr>
              <a:t>Paper</a:t>
            </a:r>
            <a:r>
              <a:rPr lang="tr-TR" kern="0" dirty="0">
                <a:ea typeface="+mn-lt"/>
                <a:cs typeface="+mn-lt"/>
              </a:rPr>
              <a:t>: Tüm çalışmanın baştan uca anlatılacağı final yayın ( </a:t>
            </a:r>
            <a:r>
              <a:rPr lang="tr-TR" kern="0" dirty="0">
                <a:solidFill>
                  <a:srgbClr val="FF0000"/>
                </a:solidFill>
                <a:ea typeface="+mn-lt"/>
                <a:cs typeface="+mn-lt"/>
              </a:rPr>
              <a:t>Planlanıyor</a:t>
            </a:r>
            <a:r>
              <a:rPr lang="tr-TR" kern="0" dirty="0">
                <a:ea typeface="+mn-lt"/>
                <a:cs typeface="+mn-lt"/>
              </a:rPr>
              <a:t>)</a:t>
            </a:r>
          </a:p>
          <a:p>
            <a:pPr lvl="2">
              <a:defRPr/>
            </a:pPr>
            <a:endParaRPr lang="tr-TR" kern="0" dirty="0">
              <a:ea typeface="+mn-lt"/>
              <a:cs typeface="+mn-lt"/>
            </a:endParaRPr>
          </a:p>
          <a:p>
            <a:pPr lvl="2">
              <a:defRPr/>
            </a:pPr>
            <a:endParaRPr lang="tr-TR" kern="0" dirty="0">
              <a:ea typeface="+mn-lt"/>
              <a:cs typeface="+mn-lt"/>
            </a:endParaRPr>
          </a:p>
        </p:txBody>
      </p:sp>
    </p:spTree>
    <p:extLst>
      <p:ext uri="{BB962C8B-B14F-4D97-AF65-F5344CB8AC3E}">
        <p14:creationId xmlns:p14="http://schemas.microsoft.com/office/powerpoint/2010/main" val="614958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855F108-3AC2-65A5-7111-4A05E786E53E}"/>
              </a:ext>
            </a:extLst>
          </p:cNvPr>
          <p:cNvPicPr>
            <a:picLocks noChangeAspect="1"/>
          </p:cNvPicPr>
          <p:nvPr/>
        </p:nvPicPr>
        <p:blipFill>
          <a:blip r:embed="rId3"/>
          <a:stretch>
            <a:fillRect/>
          </a:stretch>
        </p:blipFill>
        <p:spPr>
          <a:xfrm>
            <a:off x="2209800" y="1918515"/>
            <a:ext cx="7772400" cy="3020970"/>
          </a:xfrm>
          <a:prstGeom prst="rect">
            <a:avLst/>
          </a:prstGeom>
        </p:spPr>
      </p:pic>
      <p:sp>
        <p:nvSpPr>
          <p:cNvPr id="4" name="Rectangle 3">
            <a:extLst>
              <a:ext uri="{FF2B5EF4-FFF2-40B4-BE49-F238E27FC236}">
                <a16:creationId xmlns:a16="http://schemas.microsoft.com/office/drawing/2014/main" id="{30D86D30-8A12-745A-442F-021FEE762E3F}"/>
              </a:ext>
            </a:extLst>
          </p:cNvPr>
          <p:cNvSpPr/>
          <p:nvPr/>
        </p:nvSpPr>
        <p:spPr>
          <a:xfrm>
            <a:off x="8901546" y="3567885"/>
            <a:ext cx="1080654"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99580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74186688-1D6C-95C3-3420-2AD47E3BBDF2}"/>
              </a:ext>
            </a:extLst>
          </p:cNvPr>
          <p:cNvPicPr>
            <a:picLocks noChangeAspect="1"/>
          </p:cNvPicPr>
          <p:nvPr/>
        </p:nvPicPr>
        <p:blipFill>
          <a:blip r:embed="rId3"/>
          <a:stretch>
            <a:fillRect/>
          </a:stretch>
        </p:blipFill>
        <p:spPr>
          <a:xfrm>
            <a:off x="1394809" y="1569303"/>
            <a:ext cx="9402381" cy="3719394"/>
          </a:xfrm>
          <a:prstGeom prst="rect">
            <a:avLst/>
          </a:prstGeom>
        </p:spPr>
      </p:pic>
      <p:sp>
        <p:nvSpPr>
          <p:cNvPr id="4" name="Rectangle 3">
            <a:extLst>
              <a:ext uri="{FF2B5EF4-FFF2-40B4-BE49-F238E27FC236}">
                <a16:creationId xmlns:a16="http://schemas.microsoft.com/office/drawing/2014/main" id="{1AF47D8F-634A-7D32-9FBF-28B8F93C80C4}"/>
              </a:ext>
            </a:extLst>
          </p:cNvPr>
          <p:cNvSpPr/>
          <p:nvPr/>
        </p:nvSpPr>
        <p:spPr>
          <a:xfrm>
            <a:off x="8984673" y="3917097"/>
            <a:ext cx="1669472"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51482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0280831-3402-0BA3-3267-48FA765518BB}"/>
              </a:ext>
            </a:extLst>
          </p:cNvPr>
          <p:cNvPicPr>
            <a:picLocks noChangeAspect="1"/>
          </p:cNvPicPr>
          <p:nvPr/>
        </p:nvPicPr>
        <p:blipFill>
          <a:blip r:embed="rId3"/>
          <a:stretch>
            <a:fillRect/>
          </a:stretch>
        </p:blipFill>
        <p:spPr>
          <a:xfrm>
            <a:off x="1489949" y="1482651"/>
            <a:ext cx="9295231" cy="3892698"/>
          </a:xfrm>
          <a:prstGeom prst="rect">
            <a:avLst/>
          </a:prstGeom>
        </p:spPr>
      </p:pic>
      <p:sp>
        <p:nvSpPr>
          <p:cNvPr id="4" name="Rectangle 3">
            <a:extLst>
              <a:ext uri="{FF2B5EF4-FFF2-40B4-BE49-F238E27FC236}">
                <a16:creationId xmlns:a16="http://schemas.microsoft.com/office/drawing/2014/main" id="{E13A0964-7F6E-7817-7B21-02D54ED00E1F}"/>
              </a:ext>
            </a:extLst>
          </p:cNvPr>
          <p:cNvSpPr/>
          <p:nvPr/>
        </p:nvSpPr>
        <p:spPr>
          <a:xfrm>
            <a:off x="8984672" y="4000227"/>
            <a:ext cx="1800507" cy="1371600"/>
          </a:xfrm>
          <a:prstGeom prst="rect">
            <a:avLst/>
          </a:prstGeom>
          <a:solidFill>
            <a:srgbClr val="EBEB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342657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C5DBF92-6C8D-DDCC-017F-A8F5389FDF08}"/>
              </a:ext>
            </a:extLst>
          </p:cNvPr>
          <p:cNvPicPr>
            <a:picLocks noChangeAspect="1"/>
          </p:cNvPicPr>
          <p:nvPr/>
        </p:nvPicPr>
        <p:blipFill>
          <a:blip r:embed="rId3"/>
          <a:stretch>
            <a:fillRect/>
          </a:stretch>
        </p:blipFill>
        <p:spPr>
          <a:xfrm>
            <a:off x="1250372" y="1182345"/>
            <a:ext cx="9691255" cy="4493310"/>
          </a:xfrm>
          <a:prstGeom prst="rect">
            <a:avLst/>
          </a:prstGeom>
        </p:spPr>
      </p:pic>
    </p:spTree>
    <p:extLst>
      <p:ext uri="{BB962C8B-B14F-4D97-AF65-F5344CB8AC3E}">
        <p14:creationId xmlns:p14="http://schemas.microsoft.com/office/powerpoint/2010/main" val="329721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Q-A (</a:t>
            </a:r>
            <a:r>
              <a:rPr lang="tr-TR" sz="2400" b="1" dirty="0" err="1">
                <a:solidFill>
                  <a:srgbClr val="8316B5"/>
                </a:solidFill>
                <a:ea typeface="Arial" charset="0"/>
                <a:cs typeface="Arial"/>
              </a:rPr>
              <a:t>Question</a:t>
            </a:r>
            <a:r>
              <a:rPr lang="tr-TR" sz="2400" b="1" dirty="0">
                <a:solidFill>
                  <a:srgbClr val="8316B5"/>
                </a:solidFill>
                <a:ea typeface="Arial" charset="0"/>
                <a:cs typeface="Arial"/>
              </a:rPr>
              <a:t> / </a:t>
            </a:r>
            <a:r>
              <a:rPr lang="tr-TR" sz="2400" b="1" dirty="0" err="1">
                <a:solidFill>
                  <a:srgbClr val="8316B5"/>
                </a:solidFill>
                <a:ea typeface="Arial" charset="0"/>
                <a:cs typeface="Arial"/>
              </a:rPr>
              <a:t>Answering</a:t>
            </a:r>
            <a:r>
              <a:rPr lang="tr-TR" sz="2400" b="1" dirty="0">
                <a:solidFill>
                  <a:srgbClr val="8316B5"/>
                </a:solidFill>
                <a:ea typeface="Arial" charset="0"/>
                <a:cs typeface="Arial"/>
              </a:rPr>
              <a: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584828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028" name="Picture 4">
            <a:extLst>
              <a:ext uri="{FF2B5EF4-FFF2-40B4-BE49-F238E27FC236}">
                <a16:creationId xmlns:a16="http://schemas.microsoft.com/office/drawing/2014/main" id="{4423D3D9-C444-8AB4-906D-005FC1EE5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5" r="13118"/>
          <a:stretch/>
        </p:blipFill>
        <p:spPr bwMode="auto">
          <a:xfrm>
            <a:off x="498764" y="1216790"/>
            <a:ext cx="5985164" cy="4632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AECFC1-680F-9EF4-1C16-0BCE8A1A41BC}"/>
              </a:ext>
            </a:extLst>
          </p:cNvPr>
          <p:cNvSpPr txBox="1"/>
          <p:nvPr/>
        </p:nvSpPr>
        <p:spPr>
          <a:xfrm>
            <a:off x="7327834" y="2655711"/>
            <a:ext cx="3990109" cy="1754326"/>
          </a:xfrm>
          <a:prstGeom prst="rect">
            <a:avLst/>
          </a:prstGeom>
          <a:noFill/>
        </p:spPr>
        <p:txBody>
          <a:bodyPr wrap="square">
            <a:spAutoFit/>
          </a:bodyPr>
          <a:lstStyle/>
          <a:p>
            <a:pPr marL="285750" indent="-285750">
              <a:buFont typeface="Arial" panose="020B0604020202020204" pitchFamily="34" charset="0"/>
              <a:buChar char="•"/>
            </a:pPr>
            <a:r>
              <a:rPr lang="en-US" dirty="0"/>
              <a:t>Better Sentence Representations</a:t>
            </a:r>
          </a:p>
          <a:p>
            <a:pPr marL="285750" indent="-285750">
              <a:buFont typeface="Arial" panose="020B0604020202020204" pitchFamily="34" charset="0"/>
              <a:buChar char="•"/>
            </a:pPr>
            <a:r>
              <a:rPr lang="en-US" dirty="0"/>
              <a:t>Efficiency in Similarity Computations</a:t>
            </a:r>
          </a:p>
          <a:p>
            <a:pPr marL="285750" indent="-285750">
              <a:buFont typeface="Arial" panose="020B0604020202020204" pitchFamily="34" charset="0"/>
              <a:buChar char="•"/>
            </a:pPr>
            <a:r>
              <a:rPr lang="en-US" dirty="0"/>
              <a:t>Training for Similarity Tasks</a:t>
            </a:r>
          </a:p>
          <a:p>
            <a:pPr marL="285750" indent="-285750">
              <a:buFont typeface="Arial" panose="020B0604020202020204" pitchFamily="34" charset="0"/>
              <a:buChar char="•"/>
            </a:pPr>
            <a:r>
              <a:rPr lang="en-US" dirty="0"/>
              <a:t>Handling Longer Texts</a:t>
            </a:r>
          </a:p>
          <a:p>
            <a:pPr marL="285750" indent="-285750">
              <a:buFont typeface="Arial" panose="020B0604020202020204" pitchFamily="34" charset="0"/>
              <a:buChar char="•"/>
            </a:pPr>
            <a:r>
              <a:rPr lang="en-US" dirty="0"/>
              <a:t>Practical Applications</a:t>
            </a:r>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379407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Sentence</a:t>
            </a:r>
            <a:r>
              <a:rPr lang="tr-TR" sz="2400" b="1">
                <a:solidFill>
                  <a:srgbClr val="8316B5"/>
                </a:solidFill>
                <a:ea typeface="Arial" charset="0"/>
                <a:cs typeface="Arial"/>
              </a:rPr>
              <a:t> BERT - 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5EAECFC1-680F-9EF4-1C16-0BCE8A1A41BC}"/>
              </a:ext>
            </a:extLst>
          </p:cNvPr>
          <p:cNvSpPr txBox="1"/>
          <p:nvPr/>
        </p:nvSpPr>
        <p:spPr>
          <a:xfrm>
            <a:off x="6907359" y="623041"/>
            <a:ext cx="5126181" cy="6340197"/>
          </a:xfrm>
          <a:prstGeom prst="rect">
            <a:avLst/>
          </a:prstGeom>
          <a:noFill/>
        </p:spPr>
        <p:txBody>
          <a:bodyPr wrap="square">
            <a:spAutoFit/>
          </a:bodyPr>
          <a:lstStyle/>
          <a:p>
            <a:r>
              <a:rPr lang="en-US" sz="1400" b="1" dirty="0"/>
              <a:t>Pair Loss (e.g., Contrastive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  - Simplicity:  </a:t>
            </a:r>
          </a:p>
          <a:p>
            <a:pPr marL="742950" lvl="1" indent="-285750">
              <a:buFont typeface="Arial" panose="020B0604020202020204" pitchFamily="34" charset="0"/>
              <a:buChar char="•"/>
            </a:pPr>
            <a:r>
              <a:rPr lang="en-US" sz="1400" dirty="0"/>
              <a:t>  - Flexibility: It  </a:t>
            </a:r>
          </a:p>
          <a:p>
            <a:pPr marL="742950" lvl="1" indent="-285750">
              <a:buFont typeface="Arial" panose="020B0604020202020204" pitchFamily="34" charset="0"/>
              <a:buChar char="•"/>
            </a:pPr>
            <a:r>
              <a:rPr lang="en-US" sz="1400" dirty="0"/>
              <a:t>  - Data Requirements: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Challenges:</a:t>
            </a:r>
          </a:p>
          <a:p>
            <a:pPr marL="285750" indent="-285750">
              <a:buFont typeface="Arial" panose="020B0604020202020204" pitchFamily="34" charset="0"/>
              <a:buChar char="•"/>
            </a:pPr>
            <a:r>
              <a:rPr lang="en-US" sz="1400" dirty="0"/>
              <a:t>  Less Discriminative: The model might not learn to differentiate as effectively between subtly different classes or examples.</a:t>
            </a:r>
          </a:p>
          <a:p>
            <a:endParaRPr lang="en-US" sz="1400" dirty="0"/>
          </a:p>
          <a:p>
            <a:r>
              <a:rPr lang="en-US" sz="1400" b="1" dirty="0"/>
              <a:t>Triplet Loss</a:t>
            </a:r>
            <a:endParaRPr lang="en-US" sz="1400" dirty="0"/>
          </a:p>
          <a:p>
            <a:pPr marL="285750" indent="-285750">
              <a:buFont typeface="Arial" panose="020B0604020202020204" pitchFamily="34" charset="0"/>
              <a:buChar char="•"/>
            </a:pPr>
            <a:r>
              <a:rPr lang="en-US" sz="1400" dirty="0"/>
              <a:t>Advantages:</a:t>
            </a:r>
          </a:p>
          <a:p>
            <a:pPr marL="742950" lvl="1" indent="-285750">
              <a:buFont typeface="Arial" panose="020B0604020202020204" pitchFamily="34" charset="0"/>
              <a:buChar char="•"/>
            </a:pPr>
            <a:r>
              <a:rPr lang="en-US" sz="1400" dirty="0"/>
              <a:t>Fine Discrimination: </a:t>
            </a:r>
          </a:p>
          <a:p>
            <a:pPr marL="742950" lvl="1" indent="-285750">
              <a:buFont typeface="Arial" panose="020B0604020202020204" pitchFamily="34" charset="0"/>
              <a:buChar char="•"/>
            </a:pPr>
            <a:r>
              <a:rPr lang="en-US" sz="1400" dirty="0"/>
              <a:t>Relative Comparisons:</a:t>
            </a:r>
          </a:p>
          <a:p>
            <a:endParaRPr lang="en-US" sz="1400" dirty="0"/>
          </a:p>
          <a:p>
            <a:pPr marL="285750" indent="-285750">
              <a:buFont typeface="Arial" panose="020B0604020202020204" pitchFamily="34" charset="0"/>
              <a:buChar char="•"/>
            </a:pPr>
            <a:r>
              <a:rPr lang="en-US" sz="1400" dirty="0"/>
              <a:t>Challenges:</a:t>
            </a:r>
          </a:p>
          <a:p>
            <a:pPr marL="742950" lvl="1" indent="-285750">
              <a:buFont typeface="Arial" panose="020B0604020202020204" pitchFamily="34" charset="0"/>
              <a:buChar char="•"/>
            </a:pPr>
            <a:r>
              <a:rPr lang="en-US" sz="1400" dirty="0"/>
              <a:t>Complexity:  </a:t>
            </a:r>
          </a:p>
          <a:p>
            <a:pPr marL="742950" lvl="1" indent="-285750">
              <a:buFont typeface="Arial" panose="020B0604020202020204" pitchFamily="34" charset="0"/>
              <a:buChar char="•"/>
            </a:pPr>
            <a:r>
              <a:rPr lang="en-US" sz="1400" dirty="0"/>
              <a:t>Data Preparation: It requires careful selection of triplets, which can be challenging and time-consuming.</a:t>
            </a:r>
          </a:p>
          <a:p>
            <a:pPr marL="742950" lvl="1" indent="-285750">
              <a:buFont typeface="Arial" panose="020B0604020202020204" pitchFamily="34" charset="0"/>
              <a:buChar char="•"/>
            </a:pPr>
            <a:r>
              <a:rPr lang="en-US" sz="1400" dirty="0"/>
              <a:t>Hard Negative Mining: Often requires a strategy to select 'hard' negatives (dissimilar examples that are not too easy to distinguish).</a:t>
            </a:r>
          </a:p>
          <a:p>
            <a:endParaRPr lang="en-US" sz="1400" dirty="0"/>
          </a:p>
          <a:p>
            <a:r>
              <a:rPr lang="en-US" sz="1400" b="1" dirty="0"/>
              <a:t> Which One to Choose?</a:t>
            </a:r>
          </a:p>
          <a:p>
            <a:r>
              <a:rPr lang="en-US" sz="1400" dirty="0"/>
              <a:t>- Task Specificity: If your task requires fine discrimination between very similar items (like in recommendation systems), triplet loss might be more beneficial. For more general tasks, pair loss could suffice.</a:t>
            </a:r>
          </a:p>
          <a:p>
            <a:r>
              <a:rPr lang="en-US" sz="1400" dirty="0"/>
              <a:t>- Data Availability and Quality</a:t>
            </a:r>
            <a:endParaRPr lang="en-TR" sz="1400" dirty="0"/>
          </a:p>
        </p:txBody>
      </p:sp>
      <p:pic>
        <p:nvPicPr>
          <p:cNvPr id="2050" name="Picture 2">
            <a:extLst>
              <a:ext uri="{FF2B5EF4-FFF2-40B4-BE49-F238E27FC236}">
                <a16:creationId xmlns:a16="http://schemas.microsoft.com/office/drawing/2014/main" id="{F5A6727F-6DEF-E10E-1834-9BC622279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84" y="1438524"/>
            <a:ext cx="6763976" cy="418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7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Search</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t>
            </a:r>
            <a:r>
              <a:rPr lang="tr-TR" sz="2400" b="1" dirty="0" err="1">
                <a:solidFill>
                  <a:srgbClr val="8316B5"/>
                </a:solidFill>
                <a:ea typeface="Arial" charset="0"/>
                <a:cs typeface="Arial"/>
              </a:rPr>
              <a:t>LLM’s</a:t>
            </a:r>
            <a:r>
              <a:rPr lang="tr-TR" sz="2400" b="1" dirty="0">
                <a:solidFill>
                  <a:srgbClr val="8316B5"/>
                </a:solidFill>
                <a:ea typeface="Arial" charset="0"/>
                <a:cs typeface="Arial"/>
              </a:rPr>
              <a:t> – a </a:t>
            </a:r>
            <a:r>
              <a:rPr lang="tr-TR" sz="2400" b="1" dirty="0" err="1">
                <a:solidFill>
                  <a:srgbClr val="8316B5"/>
                </a:solidFill>
                <a:ea typeface="Arial" charset="0"/>
                <a:cs typeface="Arial"/>
              </a:rPr>
              <a:t>sneak</a:t>
            </a:r>
            <a:r>
              <a:rPr lang="tr-TR" sz="2400" b="1" dirty="0">
                <a:solidFill>
                  <a:srgbClr val="8316B5"/>
                </a:solidFill>
                <a:ea typeface="Arial" charset="0"/>
                <a:cs typeface="Arial"/>
              </a:rPr>
              <a:t> </a:t>
            </a:r>
            <a:r>
              <a:rPr lang="tr-TR" sz="2400" b="1" dirty="0" err="1">
                <a:solidFill>
                  <a:srgbClr val="8316B5"/>
                </a:solidFill>
                <a:ea typeface="Arial" charset="0"/>
                <a:cs typeface="Arial"/>
              </a:rPr>
              <a:t>peek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pic>
        <p:nvPicPr>
          <p:cNvPr id="1026" name="Picture 2">
            <a:extLst>
              <a:ext uri="{FF2B5EF4-FFF2-40B4-BE49-F238E27FC236}">
                <a16:creationId xmlns:a16="http://schemas.microsoft.com/office/drawing/2014/main" id="{53024A1B-A10F-FC74-8015-44226F89D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10" y="799623"/>
            <a:ext cx="10474036" cy="58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An </a:t>
            </a:r>
            <a:r>
              <a:rPr lang="tr-TR" sz="2400" b="1" dirty="0" err="1">
                <a:solidFill>
                  <a:srgbClr val="8316B5"/>
                </a:solidFill>
                <a:ea typeface="Arial" charset="0"/>
                <a:cs typeface="Arial"/>
              </a:rPr>
              <a:t>Example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8" name="TextBox 7">
            <a:extLst>
              <a:ext uri="{FF2B5EF4-FFF2-40B4-BE49-F238E27FC236}">
                <a16:creationId xmlns:a16="http://schemas.microsoft.com/office/drawing/2014/main" id="{EECE2D45-24AB-B1AD-BFAA-F641493E248A}"/>
              </a:ext>
            </a:extLst>
          </p:cNvPr>
          <p:cNvSpPr txBox="1"/>
          <p:nvPr/>
        </p:nvSpPr>
        <p:spPr>
          <a:xfrm>
            <a:off x="3296315" y="2471380"/>
            <a:ext cx="6096000" cy="1200329"/>
          </a:xfrm>
          <a:prstGeom prst="rect">
            <a:avLst/>
          </a:prstGeom>
          <a:noFill/>
        </p:spPr>
        <p:txBody>
          <a:bodyPr wrap="square">
            <a:spAutoFit/>
          </a:bodyPr>
          <a:lstStyle/>
          <a:p>
            <a:r>
              <a:rPr lang="en-US" b="1" dirty="0"/>
              <a:t>Combining Categorical Features with Text in BERT</a:t>
            </a:r>
          </a:p>
          <a:p>
            <a:endParaRPr lang="en-US" dirty="0"/>
          </a:p>
          <a:p>
            <a:r>
              <a:rPr lang="en-TR" dirty="0">
                <a:hlinkClick r:id="rId3"/>
              </a:rPr>
              <a:t>https://colab.research.google.com/drive/1YRHK4HO8RktGzlYmGjBo056kzVD4_j9o#scrollTo=BJR6t_gCQe_x</a:t>
            </a:r>
            <a:r>
              <a:rPr lang="en-TR" dirty="0"/>
              <a:t> </a:t>
            </a:r>
          </a:p>
        </p:txBody>
      </p:sp>
    </p:spTree>
    <p:extLst>
      <p:ext uri="{BB962C8B-B14F-4D97-AF65-F5344CB8AC3E}">
        <p14:creationId xmlns:p14="http://schemas.microsoft.com/office/powerpoint/2010/main" val="147723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SBERT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0014" y="2110597"/>
            <a:ext cx="1636538" cy="369332"/>
          </a:xfrm>
          <a:prstGeom prst="rect">
            <a:avLst/>
          </a:prstGeom>
          <a:noFill/>
        </p:spPr>
        <p:txBody>
          <a:bodyPr wrap="none" rtlCol="0">
            <a:spAutoFit/>
          </a:bodyPr>
          <a:lstStyle/>
          <a:p>
            <a:r>
              <a:rPr lang="en-TR" dirty="0"/>
              <a:t>CODING TIME!!</a:t>
            </a:r>
          </a:p>
        </p:txBody>
      </p:sp>
      <p:sp>
        <p:nvSpPr>
          <p:cNvPr id="4" name="TextBox 3">
            <a:extLst>
              <a:ext uri="{FF2B5EF4-FFF2-40B4-BE49-F238E27FC236}">
                <a16:creationId xmlns:a16="http://schemas.microsoft.com/office/drawing/2014/main" id="{6B9EBC5B-B62E-BD2E-6FCD-89DD75EB5DC2}"/>
              </a:ext>
            </a:extLst>
          </p:cNvPr>
          <p:cNvSpPr txBox="1"/>
          <p:nvPr/>
        </p:nvSpPr>
        <p:spPr>
          <a:xfrm>
            <a:off x="748145" y="3348208"/>
            <a:ext cx="11078674" cy="369332"/>
          </a:xfrm>
          <a:prstGeom prst="rect">
            <a:avLst/>
          </a:prstGeom>
          <a:noFill/>
        </p:spPr>
        <p:txBody>
          <a:bodyPr wrap="none" rtlCol="0">
            <a:spAutoFit/>
          </a:bodyPr>
          <a:lstStyle/>
          <a:p>
            <a:r>
              <a:rPr lang="en-US" dirty="0">
                <a:hlinkClick r:id="rId3"/>
              </a:rPr>
              <a:t>https://colab.research.google.com/drive/12hfBveGHRsxhPIUMmJYrll2lFU4fOX06?usp=sharing#scrollTo=4idfE76lJvXZ</a:t>
            </a:r>
            <a:r>
              <a:rPr lang="en-US" dirty="0"/>
              <a:t> </a:t>
            </a:r>
            <a:endParaRPr lang="en-TR" dirty="0"/>
          </a:p>
        </p:txBody>
      </p:sp>
      <p:sp>
        <p:nvSpPr>
          <p:cNvPr id="6" name="TextBox 5">
            <a:extLst>
              <a:ext uri="{FF2B5EF4-FFF2-40B4-BE49-F238E27FC236}">
                <a16:creationId xmlns:a16="http://schemas.microsoft.com/office/drawing/2014/main" id="{DF875BB3-9C21-95EE-EC82-A115FC4FFEFA}"/>
              </a:ext>
            </a:extLst>
          </p:cNvPr>
          <p:cNvSpPr txBox="1"/>
          <p:nvPr/>
        </p:nvSpPr>
        <p:spPr>
          <a:xfrm>
            <a:off x="748145" y="2886878"/>
            <a:ext cx="4458272" cy="646331"/>
          </a:xfrm>
          <a:prstGeom prst="rect">
            <a:avLst/>
          </a:prstGeom>
          <a:noFill/>
        </p:spPr>
        <p:txBody>
          <a:bodyPr wrap="none" rtlCol="0">
            <a:spAutoFit/>
          </a:bodyPr>
          <a:lstStyle/>
          <a:p>
            <a:r>
              <a:rPr lang="en-US" b="0" dirty="0">
                <a:solidFill>
                  <a:srgbClr val="82C6FF"/>
                </a:solidFill>
                <a:effectLst/>
                <a:latin typeface="Courier New" panose="02070309020205020404" pitchFamily="49" charset="0"/>
              </a:rPr>
              <a:t>Semantic Search in Publications</a:t>
            </a:r>
            <a:endParaRPr lang="en-US" b="0" dirty="0">
              <a:solidFill>
                <a:srgbClr val="D4D4D4"/>
              </a:solidFill>
              <a:effectLst/>
              <a:latin typeface="Courier New" panose="02070309020205020404" pitchFamily="49" charset="0"/>
            </a:endParaRPr>
          </a:p>
          <a:p>
            <a:endParaRPr lang="en-TR" dirty="0"/>
          </a:p>
        </p:txBody>
      </p:sp>
      <p:sp>
        <p:nvSpPr>
          <p:cNvPr id="7" name="TextBox 6">
            <a:extLst>
              <a:ext uri="{FF2B5EF4-FFF2-40B4-BE49-F238E27FC236}">
                <a16:creationId xmlns:a16="http://schemas.microsoft.com/office/drawing/2014/main" id="{3793D132-192F-8507-87FD-3776CC1AFD4A}"/>
              </a:ext>
            </a:extLst>
          </p:cNvPr>
          <p:cNvSpPr txBox="1"/>
          <p:nvPr/>
        </p:nvSpPr>
        <p:spPr>
          <a:xfrm>
            <a:off x="748145" y="4216822"/>
            <a:ext cx="3278398" cy="369332"/>
          </a:xfrm>
          <a:prstGeom prst="rect">
            <a:avLst/>
          </a:prstGeom>
          <a:noFill/>
        </p:spPr>
        <p:txBody>
          <a:bodyPr wrap="none" rtlCol="0">
            <a:spAutoFit/>
          </a:bodyPr>
          <a:lstStyle/>
          <a:p>
            <a:r>
              <a:rPr lang="en-US" dirty="0"/>
              <a:t>Building-movie-recommendation</a:t>
            </a:r>
            <a:endParaRPr lang="en-TR" dirty="0"/>
          </a:p>
        </p:txBody>
      </p:sp>
      <p:sp>
        <p:nvSpPr>
          <p:cNvPr id="8" name="TextBox 7">
            <a:extLst>
              <a:ext uri="{FF2B5EF4-FFF2-40B4-BE49-F238E27FC236}">
                <a16:creationId xmlns:a16="http://schemas.microsoft.com/office/drawing/2014/main" id="{E430022F-D510-791B-AC7D-4A757F2BFA64}"/>
              </a:ext>
            </a:extLst>
          </p:cNvPr>
          <p:cNvSpPr txBox="1"/>
          <p:nvPr/>
        </p:nvSpPr>
        <p:spPr>
          <a:xfrm>
            <a:off x="748145" y="4716104"/>
            <a:ext cx="10368608" cy="369332"/>
          </a:xfrm>
          <a:prstGeom prst="rect">
            <a:avLst/>
          </a:prstGeom>
          <a:noFill/>
        </p:spPr>
        <p:txBody>
          <a:bodyPr wrap="none" rtlCol="0">
            <a:spAutoFit/>
          </a:bodyPr>
          <a:lstStyle/>
          <a:p>
            <a:r>
              <a:rPr lang="en-US" dirty="0">
                <a:hlinkClick r:id="rId4"/>
              </a:rPr>
              <a:t>https://colab.research.google.com/drive/1d_cdEBb-GB0oYR2BGLqOq3SQ0mUgzUzA#scrollTo=octukYx1wHbI</a:t>
            </a:r>
            <a:r>
              <a:rPr lang="en-US" dirty="0"/>
              <a:t> </a:t>
            </a:r>
            <a:endParaRPr lang="en-TR" dirty="0"/>
          </a:p>
        </p:txBody>
      </p:sp>
    </p:spTree>
    <p:extLst>
      <p:ext uri="{BB962C8B-B14F-4D97-AF65-F5344CB8AC3E}">
        <p14:creationId xmlns:p14="http://schemas.microsoft.com/office/powerpoint/2010/main" val="862385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a:t>
            </a:r>
            <a:r>
              <a:rPr lang="tr-TR" sz="2400" b="1" dirty="0" err="1">
                <a:solidFill>
                  <a:srgbClr val="8316B5"/>
                </a:solidFill>
                <a:ea typeface="Arial" charset="0"/>
                <a:cs typeface="Arial"/>
              </a:rPr>
              <a:t>Tasks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367CC60-7A17-0073-BF74-0572D519AE19}"/>
              </a:ext>
            </a:extLst>
          </p:cNvPr>
          <p:cNvSpPr txBox="1"/>
          <p:nvPr/>
        </p:nvSpPr>
        <p:spPr>
          <a:xfrm>
            <a:off x="5140036" y="3158836"/>
            <a:ext cx="2462918" cy="369332"/>
          </a:xfrm>
          <a:prstGeom prst="rect">
            <a:avLst/>
          </a:prstGeom>
          <a:noFill/>
        </p:spPr>
        <p:txBody>
          <a:bodyPr wrap="none" rtlCol="0">
            <a:spAutoFit/>
          </a:bodyPr>
          <a:lstStyle/>
          <a:p>
            <a:r>
              <a:rPr lang="en-US" dirty="0">
                <a:hlinkClick r:id="rId3"/>
              </a:rPr>
              <a:t>https://huggingface.co/</a:t>
            </a:r>
            <a:r>
              <a:rPr lang="en-US" dirty="0"/>
              <a:t> </a:t>
            </a:r>
            <a:endParaRPr lang="en-TR" dirty="0"/>
          </a:p>
        </p:txBody>
      </p:sp>
      <p:pic>
        <p:nvPicPr>
          <p:cNvPr id="7" name="Picture 6">
            <a:extLst>
              <a:ext uri="{FF2B5EF4-FFF2-40B4-BE49-F238E27FC236}">
                <a16:creationId xmlns:a16="http://schemas.microsoft.com/office/drawing/2014/main" id="{2E74AC2A-0AFF-E58A-C0A8-95C1AF87EE87}"/>
              </a:ext>
            </a:extLst>
          </p:cNvPr>
          <p:cNvPicPr>
            <a:picLocks noChangeAspect="1"/>
          </p:cNvPicPr>
          <p:nvPr/>
        </p:nvPicPr>
        <p:blipFill>
          <a:blip r:embed="rId4"/>
          <a:stretch>
            <a:fillRect/>
          </a:stretch>
        </p:blipFill>
        <p:spPr>
          <a:xfrm>
            <a:off x="2209800" y="1627179"/>
            <a:ext cx="7772400" cy="3603641"/>
          </a:xfrm>
          <a:prstGeom prst="rect">
            <a:avLst/>
          </a:prstGeom>
        </p:spPr>
      </p:pic>
    </p:spTree>
    <p:extLst>
      <p:ext uri="{BB962C8B-B14F-4D97-AF65-F5344CB8AC3E}">
        <p14:creationId xmlns:p14="http://schemas.microsoft.com/office/powerpoint/2010/main" val="2098800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End-To-End</a:t>
            </a:r>
            <a:r>
              <a:rPr lang="tr-TR" sz="2400" b="1" dirty="0">
                <a:solidFill>
                  <a:srgbClr val="8316B5"/>
                </a:solidFill>
                <a:ea typeface="Arial" charset="0"/>
                <a:cs typeface="Arial"/>
              </a:rPr>
              <a:t> NLP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4" name="Picture 3">
            <a:extLst>
              <a:ext uri="{FF2B5EF4-FFF2-40B4-BE49-F238E27FC236}">
                <a16:creationId xmlns:a16="http://schemas.microsoft.com/office/drawing/2014/main" id="{AF73DB41-C11B-CAB9-B765-EB48246D5D29}"/>
              </a:ext>
            </a:extLst>
          </p:cNvPr>
          <p:cNvPicPr>
            <a:picLocks noChangeAspect="1"/>
          </p:cNvPicPr>
          <p:nvPr/>
        </p:nvPicPr>
        <p:blipFill>
          <a:blip r:embed="rId3"/>
          <a:stretch>
            <a:fillRect/>
          </a:stretch>
        </p:blipFill>
        <p:spPr>
          <a:xfrm>
            <a:off x="1039913" y="1084766"/>
            <a:ext cx="10112173" cy="4688467"/>
          </a:xfrm>
          <a:prstGeom prst="rect">
            <a:avLst/>
          </a:prstGeom>
        </p:spPr>
      </p:pic>
    </p:spTree>
    <p:extLst>
      <p:ext uri="{BB962C8B-B14F-4D97-AF65-F5344CB8AC3E}">
        <p14:creationId xmlns:p14="http://schemas.microsoft.com/office/powerpoint/2010/main" val="1318841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367CC60-7A17-0073-BF74-0572D519AE19}"/>
              </a:ext>
            </a:extLst>
          </p:cNvPr>
          <p:cNvSpPr txBox="1"/>
          <p:nvPr/>
        </p:nvSpPr>
        <p:spPr>
          <a:xfrm>
            <a:off x="5140036" y="3158836"/>
            <a:ext cx="2462918" cy="369332"/>
          </a:xfrm>
          <a:prstGeom prst="rect">
            <a:avLst/>
          </a:prstGeom>
          <a:noFill/>
        </p:spPr>
        <p:txBody>
          <a:bodyPr wrap="none" rtlCol="0">
            <a:spAutoFit/>
          </a:bodyPr>
          <a:lstStyle/>
          <a:p>
            <a:r>
              <a:rPr lang="en-US" dirty="0">
                <a:hlinkClick r:id="rId3"/>
              </a:rPr>
              <a:t>https://huggingface.co/</a:t>
            </a:r>
            <a:r>
              <a:rPr lang="en-US" dirty="0"/>
              <a:t> </a:t>
            </a:r>
            <a:endParaRPr lang="en-TR" dirty="0"/>
          </a:p>
        </p:txBody>
      </p:sp>
      <p:pic>
        <p:nvPicPr>
          <p:cNvPr id="7" name="Picture 6">
            <a:extLst>
              <a:ext uri="{FF2B5EF4-FFF2-40B4-BE49-F238E27FC236}">
                <a16:creationId xmlns:a16="http://schemas.microsoft.com/office/drawing/2014/main" id="{2E74AC2A-0AFF-E58A-C0A8-95C1AF87EE87}"/>
              </a:ext>
            </a:extLst>
          </p:cNvPr>
          <p:cNvPicPr>
            <a:picLocks noChangeAspect="1"/>
          </p:cNvPicPr>
          <p:nvPr/>
        </p:nvPicPr>
        <p:blipFill>
          <a:blip r:embed="rId4"/>
          <a:stretch>
            <a:fillRect/>
          </a:stretch>
        </p:blipFill>
        <p:spPr>
          <a:xfrm>
            <a:off x="624824" y="892312"/>
            <a:ext cx="10942351" cy="5073375"/>
          </a:xfrm>
          <a:prstGeom prst="rect">
            <a:avLst/>
          </a:prstGeom>
        </p:spPr>
      </p:pic>
    </p:spTree>
    <p:extLst>
      <p:ext uri="{BB962C8B-B14F-4D97-AF65-F5344CB8AC3E}">
        <p14:creationId xmlns:p14="http://schemas.microsoft.com/office/powerpoint/2010/main" val="2146769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learning.oreilly.com</a:t>
            </a:r>
            <a:r>
              <a:rPr lang="en-US" sz="1050" dirty="0"/>
              <a:t>/videos/introduction-to-transformer/9780137923717/9780137923717-TMN1_01_13_01/</a:t>
            </a:r>
            <a:endParaRPr lang="en-TR" sz="1050" dirty="0"/>
          </a:p>
        </p:txBody>
      </p:sp>
      <p:pic>
        <p:nvPicPr>
          <p:cNvPr id="4" name="Picture 3">
            <a:extLst>
              <a:ext uri="{FF2B5EF4-FFF2-40B4-BE49-F238E27FC236}">
                <a16:creationId xmlns:a16="http://schemas.microsoft.com/office/drawing/2014/main" id="{CCBC2816-6266-DE82-BF37-6873E8F6876A}"/>
              </a:ext>
            </a:extLst>
          </p:cNvPr>
          <p:cNvPicPr>
            <a:picLocks noChangeAspect="1"/>
          </p:cNvPicPr>
          <p:nvPr/>
        </p:nvPicPr>
        <p:blipFill>
          <a:blip r:embed="rId3"/>
          <a:stretch>
            <a:fillRect/>
          </a:stretch>
        </p:blipFill>
        <p:spPr>
          <a:xfrm>
            <a:off x="1126928" y="1125110"/>
            <a:ext cx="9938144" cy="4607779"/>
          </a:xfrm>
          <a:prstGeom prst="rect">
            <a:avLst/>
          </a:prstGeom>
        </p:spPr>
      </p:pic>
    </p:spTree>
    <p:extLst>
      <p:ext uri="{BB962C8B-B14F-4D97-AF65-F5344CB8AC3E}">
        <p14:creationId xmlns:p14="http://schemas.microsoft.com/office/powerpoint/2010/main" val="352258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Types</a:t>
            </a:r>
            <a:r>
              <a:rPr lang="tr-TR" sz="2400" b="1" dirty="0">
                <a:solidFill>
                  <a:srgbClr val="8316B5"/>
                </a:solidFill>
                <a:ea typeface="Arial" charset="0"/>
                <a:cs typeface="Arial"/>
              </a:rPr>
              <a:t> of </a:t>
            </a:r>
            <a:r>
              <a:rPr lang="tr-TR" sz="2400" b="1" dirty="0" err="1">
                <a:solidFill>
                  <a:srgbClr val="8316B5"/>
                </a:solidFill>
                <a:ea typeface="Arial" charset="0"/>
                <a:cs typeface="Arial"/>
              </a:rPr>
              <a:t>Dript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84C71F68-A050-C9CB-AEAF-D5825BDF2661}"/>
              </a:ext>
            </a:extLst>
          </p:cNvPr>
          <p:cNvPicPr>
            <a:picLocks noChangeAspect="1"/>
          </p:cNvPicPr>
          <p:nvPr/>
        </p:nvPicPr>
        <p:blipFill>
          <a:blip r:embed="rId3"/>
          <a:stretch>
            <a:fillRect/>
          </a:stretch>
        </p:blipFill>
        <p:spPr>
          <a:xfrm>
            <a:off x="820882" y="983213"/>
            <a:ext cx="10550236" cy="4891573"/>
          </a:xfrm>
          <a:prstGeom prst="rect">
            <a:avLst/>
          </a:prstGeom>
        </p:spPr>
      </p:pic>
    </p:spTree>
    <p:extLst>
      <p:ext uri="{BB962C8B-B14F-4D97-AF65-F5344CB8AC3E}">
        <p14:creationId xmlns:p14="http://schemas.microsoft.com/office/powerpoint/2010/main" val="48765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Detecting</a:t>
            </a:r>
            <a:r>
              <a:rPr lang="tr-TR" sz="2400" b="1" dirty="0">
                <a:solidFill>
                  <a:srgbClr val="8316B5"/>
                </a:solidFill>
                <a:ea typeface="Arial" charset="0"/>
                <a:cs typeface="Arial"/>
              </a:rPr>
              <a:t>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1022DD6B-5108-6603-8D29-83F499A65581}"/>
              </a:ext>
            </a:extLst>
          </p:cNvPr>
          <p:cNvPicPr>
            <a:picLocks noChangeAspect="1"/>
          </p:cNvPicPr>
          <p:nvPr/>
        </p:nvPicPr>
        <p:blipFill>
          <a:blip r:embed="rId3"/>
          <a:stretch>
            <a:fillRect/>
          </a:stretch>
        </p:blipFill>
        <p:spPr>
          <a:xfrm>
            <a:off x="1126928" y="1125110"/>
            <a:ext cx="9938144" cy="4607779"/>
          </a:xfrm>
          <a:prstGeom prst="rect">
            <a:avLst/>
          </a:prstGeom>
        </p:spPr>
      </p:pic>
    </p:spTree>
    <p:extLst>
      <p:ext uri="{BB962C8B-B14F-4D97-AF65-F5344CB8AC3E}">
        <p14:creationId xmlns:p14="http://schemas.microsoft.com/office/powerpoint/2010/main" val="2426856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Handling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55FDAA2-CFB0-1D97-F385-5A1DE3F0F54E}"/>
              </a:ext>
            </a:extLst>
          </p:cNvPr>
          <p:cNvPicPr>
            <a:picLocks noChangeAspect="1"/>
          </p:cNvPicPr>
          <p:nvPr/>
        </p:nvPicPr>
        <p:blipFill>
          <a:blip r:embed="rId3"/>
          <a:stretch>
            <a:fillRect/>
          </a:stretch>
        </p:blipFill>
        <p:spPr>
          <a:xfrm>
            <a:off x="773130" y="2037987"/>
            <a:ext cx="10645739" cy="2782026"/>
          </a:xfrm>
          <a:prstGeom prst="rect">
            <a:avLst/>
          </a:prstGeom>
        </p:spPr>
      </p:pic>
    </p:spTree>
    <p:extLst>
      <p:ext uri="{BB962C8B-B14F-4D97-AF65-F5344CB8AC3E}">
        <p14:creationId xmlns:p14="http://schemas.microsoft.com/office/powerpoint/2010/main" val="1244231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Handling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0A2FA971-C421-C9E6-4175-48DCD2A74330}"/>
              </a:ext>
            </a:extLst>
          </p:cNvPr>
          <p:cNvPicPr>
            <a:picLocks noChangeAspect="1"/>
          </p:cNvPicPr>
          <p:nvPr/>
        </p:nvPicPr>
        <p:blipFill>
          <a:blip r:embed="rId3"/>
          <a:stretch>
            <a:fillRect/>
          </a:stretch>
        </p:blipFill>
        <p:spPr>
          <a:xfrm>
            <a:off x="1165461" y="1319623"/>
            <a:ext cx="9861077" cy="4218753"/>
          </a:xfrm>
          <a:prstGeom prst="rect">
            <a:avLst/>
          </a:prstGeom>
        </p:spPr>
      </p:pic>
      <p:sp>
        <p:nvSpPr>
          <p:cNvPr id="4" name="TextBox 3">
            <a:extLst>
              <a:ext uri="{FF2B5EF4-FFF2-40B4-BE49-F238E27FC236}">
                <a16:creationId xmlns:a16="http://schemas.microsoft.com/office/drawing/2014/main" id="{4C3DE69E-7862-2724-C96A-2EFD87DB282F}"/>
              </a:ext>
            </a:extLst>
          </p:cNvPr>
          <p:cNvSpPr txBox="1"/>
          <p:nvPr/>
        </p:nvSpPr>
        <p:spPr>
          <a:xfrm>
            <a:off x="9171709" y="5818909"/>
            <a:ext cx="1564211" cy="369332"/>
          </a:xfrm>
          <a:prstGeom prst="rect">
            <a:avLst/>
          </a:prstGeom>
          <a:noFill/>
        </p:spPr>
        <p:txBody>
          <a:bodyPr wrap="none" rtlCol="0">
            <a:spAutoFit/>
          </a:bodyPr>
          <a:lstStyle/>
          <a:p>
            <a:r>
              <a:rPr lang="en-TR" dirty="0"/>
              <a:t>Like finetuning</a:t>
            </a:r>
          </a:p>
        </p:txBody>
      </p:sp>
    </p:spTree>
    <p:extLst>
      <p:ext uri="{BB962C8B-B14F-4D97-AF65-F5344CB8AC3E}">
        <p14:creationId xmlns:p14="http://schemas.microsoft.com/office/powerpoint/2010/main" val="2808006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Serving</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r>
              <a:rPr lang="tr-TR" sz="2400" b="1" dirty="0">
                <a:solidFill>
                  <a:srgbClr val="8316B5"/>
                </a:solidFill>
                <a:ea typeface="Arial" charset="0"/>
                <a:cs typeface="Arial"/>
              </a:rPr>
              <a:t> in </a:t>
            </a:r>
            <a:r>
              <a:rPr lang="tr-TR" sz="2400" b="1" dirty="0" err="1">
                <a:solidFill>
                  <a:srgbClr val="8316B5"/>
                </a:solidFill>
                <a:ea typeface="Arial" charset="0"/>
                <a:cs typeface="Arial"/>
              </a:rPr>
              <a:t>Production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4C7ABEA1-8AAC-8D16-72ED-47380DDBD1DB}"/>
              </a:ext>
            </a:extLst>
          </p:cNvPr>
          <p:cNvSpPr txBox="1"/>
          <p:nvPr/>
        </p:nvSpPr>
        <p:spPr>
          <a:xfrm>
            <a:off x="3040283" y="2286288"/>
            <a:ext cx="6096000" cy="646331"/>
          </a:xfrm>
          <a:prstGeom prst="rect">
            <a:avLst/>
          </a:prstGeom>
          <a:noFill/>
        </p:spPr>
        <p:txBody>
          <a:bodyPr wrap="square">
            <a:spAutoFit/>
          </a:bodyPr>
          <a:lstStyle/>
          <a:p>
            <a:r>
              <a:rPr lang="en-TR" dirty="0">
                <a:hlinkClick r:id="rId3"/>
              </a:rPr>
              <a:t>https://wandb.ai/kemalcankara/huggingface?workspace=user-kemalcankara</a:t>
            </a:r>
            <a:r>
              <a:rPr lang="en-TR" dirty="0"/>
              <a:t>   </a:t>
            </a:r>
          </a:p>
        </p:txBody>
      </p:sp>
      <p:sp>
        <p:nvSpPr>
          <p:cNvPr id="6" name="TextBox 5">
            <a:extLst>
              <a:ext uri="{FF2B5EF4-FFF2-40B4-BE49-F238E27FC236}">
                <a16:creationId xmlns:a16="http://schemas.microsoft.com/office/drawing/2014/main" id="{CB123FB4-7405-5BE1-AABE-36D2DD58D4A9}"/>
              </a:ext>
            </a:extLst>
          </p:cNvPr>
          <p:cNvSpPr txBox="1"/>
          <p:nvPr/>
        </p:nvSpPr>
        <p:spPr>
          <a:xfrm>
            <a:off x="4653210" y="3244334"/>
            <a:ext cx="3798732" cy="369332"/>
          </a:xfrm>
          <a:prstGeom prst="rect">
            <a:avLst/>
          </a:prstGeom>
          <a:noFill/>
        </p:spPr>
        <p:txBody>
          <a:bodyPr wrap="none" rtlCol="0">
            <a:spAutoFit/>
          </a:bodyPr>
          <a:lstStyle/>
          <a:p>
            <a:r>
              <a:rPr lang="en-TR" dirty="0"/>
              <a:t>Coding TIME!! </a:t>
            </a:r>
            <a:r>
              <a:rPr lang="en-US" dirty="0"/>
              <a:t>F</a:t>
            </a:r>
            <a:r>
              <a:rPr lang="en-TR" dirty="0"/>
              <a:t>or Deploying -&gt; app.py</a:t>
            </a:r>
          </a:p>
        </p:txBody>
      </p:sp>
    </p:spTree>
    <p:extLst>
      <p:ext uri="{BB962C8B-B14F-4D97-AF65-F5344CB8AC3E}">
        <p14:creationId xmlns:p14="http://schemas.microsoft.com/office/powerpoint/2010/main" val="285976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1200329"/>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a:t>
            </a:r>
            <a:r>
              <a:rPr lang="tr-TR" sz="2400" b="1" dirty="0" err="1">
                <a:solidFill>
                  <a:srgbClr val="8316B5"/>
                </a:solidFill>
                <a:ea typeface="Arial" charset="0"/>
                <a:cs typeface="Arial"/>
              </a:rPr>
              <a:t>Token</a:t>
            </a:r>
            <a:r>
              <a:rPr lang="tr-TR" sz="2400" b="1" dirty="0">
                <a:solidFill>
                  <a:srgbClr val="8316B5"/>
                </a:solidFill>
                <a:ea typeface="Arial" charset="0"/>
                <a:cs typeface="Arial"/>
              </a:rPr>
              <a:t> </a:t>
            </a:r>
            <a:r>
              <a:rPr lang="tr-TR" sz="2400" b="1" dirty="0" err="1">
                <a:solidFill>
                  <a:srgbClr val="8316B5"/>
                </a:solidFill>
                <a:ea typeface="Arial" charset="0"/>
                <a:cs typeface="Arial"/>
              </a:rPr>
              <a:t>Classification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7" name="TextBox 6">
            <a:extLst>
              <a:ext uri="{FF2B5EF4-FFF2-40B4-BE49-F238E27FC236}">
                <a16:creationId xmlns:a16="http://schemas.microsoft.com/office/drawing/2014/main" id="{C9C5B19F-BF7E-2C07-E100-8B44922752AD}"/>
              </a:ext>
            </a:extLst>
          </p:cNvPr>
          <p:cNvSpPr txBox="1"/>
          <p:nvPr/>
        </p:nvSpPr>
        <p:spPr>
          <a:xfrm>
            <a:off x="637310" y="1917047"/>
            <a:ext cx="10515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NER is a subtask of Natural Language Processing (NLP) that aims to identify and classify named entities in 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Named entities refer to specific objects, locations, organizations, names of people, dates, and other proper nouns.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NER plays a crucial role in various applications, such as information extraction, question answering, and sentiment analysis.</a:t>
            </a:r>
          </a:p>
          <a:p>
            <a:pPr marL="285750" indent="-285750">
              <a:buFont typeface="Arial" panose="020B0604020202020204" pitchFamily="34" charset="0"/>
              <a:buChar char="•"/>
            </a:pPr>
            <a:endParaRPr lang="en-TR" dirty="0"/>
          </a:p>
        </p:txBody>
      </p:sp>
      <p:pic>
        <p:nvPicPr>
          <p:cNvPr id="1026" name="Picture 2" descr="Guide to Named Entity Recognition_1_11zon.webp">
            <a:extLst>
              <a:ext uri="{FF2B5EF4-FFF2-40B4-BE49-F238E27FC236}">
                <a16:creationId xmlns:a16="http://schemas.microsoft.com/office/drawing/2014/main" id="{6BCE0BA5-98C0-A1C2-DB9D-9611DC29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455" y="4203862"/>
            <a:ext cx="6733309" cy="15825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188299-B962-2507-46ED-CEECAA6733ED}"/>
              </a:ext>
            </a:extLst>
          </p:cNvPr>
          <p:cNvSpPr txBox="1"/>
          <p:nvPr/>
        </p:nvSpPr>
        <p:spPr>
          <a:xfrm>
            <a:off x="3122979" y="5600066"/>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0" i="0" dirty="0">
                <a:solidFill>
                  <a:srgbClr val="212121"/>
                </a:solidFill>
                <a:effectLst/>
                <a:latin typeface="Gordita"/>
              </a:rPr>
              <a:t>In simpler words, if your task is to find out ‘where’, ‘what’, ‘who’, ‘when’ from a sentence, NER is the solution you should opt for.</a:t>
            </a:r>
            <a:endParaRPr lang="en-TR" dirty="0"/>
          </a:p>
        </p:txBody>
      </p:sp>
    </p:spTree>
    <p:extLst>
      <p:ext uri="{BB962C8B-B14F-4D97-AF65-F5344CB8AC3E}">
        <p14:creationId xmlns:p14="http://schemas.microsoft.com/office/powerpoint/2010/main" val="3336090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4C2-2C33-404B-910C-4CAC5EAC564F}"/>
              </a:ext>
            </a:extLst>
          </p:cNvPr>
          <p:cNvSpPr>
            <a:spLocks noGrp="1"/>
          </p:cNvSpPr>
          <p:nvPr>
            <p:ph type="title"/>
          </p:nvPr>
        </p:nvSpPr>
        <p:spPr>
          <a:xfrm>
            <a:off x="838200" y="91934"/>
            <a:ext cx="10515600" cy="769441"/>
          </a:xfrm>
        </p:spPr>
        <p:txBody>
          <a:bodyPr/>
          <a:lstStyle/>
          <a:p>
            <a:r>
              <a:rPr lang="en-US" err="1"/>
              <a:t>Kelime</a:t>
            </a:r>
            <a:r>
              <a:rPr lang="en-US"/>
              <a:t> </a:t>
            </a:r>
            <a:r>
              <a:rPr lang="en-US" err="1"/>
              <a:t>Vektör</a:t>
            </a:r>
            <a:r>
              <a:rPr lang="en-US"/>
              <a:t> </a:t>
            </a:r>
            <a:r>
              <a:rPr lang="en-US" err="1"/>
              <a:t>Algoritmaları</a:t>
            </a:r>
            <a:r>
              <a:rPr lang="en-US"/>
              <a:t> </a:t>
            </a:r>
            <a:r>
              <a:rPr lang="en-US" err="1"/>
              <a:t>Tabanlı</a:t>
            </a:r>
            <a:r>
              <a:rPr lang="en-US"/>
              <a:t> </a:t>
            </a:r>
            <a:r>
              <a:rPr lang="en-US" err="1"/>
              <a:t>Kümeler</a:t>
            </a:r>
            <a:r>
              <a:rPr lang="en-US"/>
              <a:t> </a:t>
            </a:r>
            <a:r>
              <a:rPr lang="en-US" err="1"/>
              <a:t>ile</a:t>
            </a:r>
            <a:r>
              <a:rPr lang="en-US"/>
              <a:t> </a:t>
            </a:r>
            <a:r>
              <a:rPr lang="en-US" err="1"/>
              <a:t>Arama</a:t>
            </a:r>
            <a:r>
              <a:rPr lang="en-US"/>
              <a:t> </a:t>
            </a:r>
            <a:r>
              <a:rPr lang="en-US" err="1"/>
              <a:t>Sonuçları</a:t>
            </a:r>
            <a:r>
              <a:rPr lang="en-US"/>
              <a:t> </a:t>
            </a:r>
            <a:r>
              <a:rPr lang="en-US" err="1"/>
              <a:t>Uygunluğu</a:t>
            </a:r>
            <a:r>
              <a:rPr lang="en-US"/>
              <a:t> </a:t>
            </a:r>
            <a:r>
              <a:rPr lang="en-US" err="1"/>
              <a:t>Geliştirme</a:t>
            </a:r>
            <a:endParaRPr lang="en-US"/>
          </a:p>
        </p:txBody>
      </p:sp>
      <p:pic>
        <p:nvPicPr>
          <p:cNvPr id="9" name="Picture 8">
            <a:extLst>
              <a:ext uri="{FF2B5EF4-FFF2-40B4-BE49-F238E27FC236}">
                <a16:creationId xmlns:a16="http://schemas.microsoft.com/office/drawing/2014/main" id="{9C215841-C924-46E8-AB38-327FBE37DDCC}"/>
              </a:ext>
            </a:extLst>
          </p:cNvPr>
          <p:cNvPicPr/>
          <p:nvPr/>
        </p:nvPicPr>
        <p:blipFill rotWithShape="1">
          <a:blip r:embed="rId2">
            <a:extLst>
              <a:ext uri="{28A0092B-C50C-407E-A947-70E740481C1C}">
                <a14:useLocalDpi xmlns:a14="http://schemas.microsoft.com/office/drawing/2010/main" val="0"/>
              </a:ext>
            </a:extLst>
          </a:blip>
          <a:srcRect r="9265"/>
          <a:stretch/>
        </p:blipFill>
        <p:spPr>
          <a:xfrm>
            <a:off x="223617" y="4797356"/>
            <a:ext cx="5647515" cy="1625044"/>
          </a:xfrm>
          <a:prstGeom prst="rect">
            <a:avLst/>
          </a:prstGeom>
        </p:spPr>
      </p:pic>
      <p:pic>
        <p:nvPicPr>
          <p:cNvPr id="10" name="Picture 9">
            <a:extLst>
              <a:ext uri="{FF2B5EF4-FFF2-40B4-BE49-F238E27FC236}">
                <a16:creationId xmlns:a16="http://schemas.microsoft.com/office/drawing/2014/main" id="{E5792F7E-63EC-4272-8E2D-D09FFC6AB93F}"/>
              </a:ext>
            </a:extLst>
          </p:cNvPr>
          <p:cNvPicPr/>
          <p:nvPr/>
        </p:nvPicPr>
        <p:blipFill>
          <a:blip r:embed="rId3">
            <a:extLst>
              <a:ext uri="{28A0092B-C50C-407E-A947-70E740481C1C}">
                <a14:useLocalDpi xmlns:a14="http://schemas.microsoft.com/office/drawing/2010/main" val="0"/>
              </a:ext>
            </a:extLst>
          </a:blip>
          <a:stretch>
            <a:fillRect/>
          </a:stretch>
        </p:blipFill>
        <p:spPr>
          <a:xfrm>
            <a:off x="6997687" y="1193816"/>
            <a:ext cx="4042304" cy="2848992"/>
          </a:xfrm>
          <a:prstGeom prst="rect">
            <a:avLst/>
          </a:prstGeom>
        </p:spPr>
      </p:pic>
      <p:graphicFrame>
        <p:nvGraphicFramePr>
          <p:cNvPr id="11" name="Table 10">
            <a:extLst>
              <a:ext uri="{FF2B5EF4-FFF2-40B4-BE49-F238E27FC236}">
                <a16:creationId xmlns:a16="http://schemas.microsoft.com/office/drawing/2014/main" id="{2E247062-071B-497D-9442-BE1EA729CA22}"/>
              </a:ext>
            </a:extLst>
          </p:cNvPr>
          <p:cNvGraphicFramePr>
            <a:graphicFrameLocks noGrp="1"/>
          </p:cNvGraphicFramePr>
          <p:nvPr/>
        </p:nvGraphicFramePr>
        <p:xfrm>
          <a:off x="6633462" y="4863942"/>
          <a:ext cx="4770755" cy="1885950"/>
        </p:xfrm>
        <a:graphic>
          <a:graphicData uri="http://schemas.openxmlformats.org/drawingml/2006/table">
            <a:tbl>
              <a:tblPr firstRow="1" firstCol="1" bandRow="1"/>
              <a:tblGrid>
                <a:gridCol w="1398905">
                  <a:extLst>
                    <a:ext uri="{9D8B030D-6E8A-4147-A177-3AD203B41FA5}">
                      <a16:colId xmlns:a16="http://schemas.microsoft.com/office/drawing/2014/main" val="161751986"/>
                    </a:ext>
                  </a:extLst>
                </a:gridCol>
                <a:gridCol w="1571625">
                  <a:extLst>
                    <a:ext uri="{9D8B030D-6E8A-4147-A177-3AD203B41FA5}">
                      <a16:colId xmlns:a16="http://schemas.microsoft.com/office/drawing/2014/main" val="3856185619"/>
                    </a:ext>
                  </a:extLst>
                </a:gridCol>
                <a:gridCol w="1800225">
                  <a:extLst>
                    <a:ext uri="{9D8B030D-6E8A-4147-A177-3AD203B41FA5}">
                      <a16:colId xmlns:a16="http://schemas.microsoft.com/office/drawing/2014/main" val="3253071570"/>
                    </a:ext>
                  </a:extLst>
                </a:gridCol>
              </a:tblGrid>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cap="all">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Current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Improved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47677049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Bilgi İşlem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556302742"/>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İnşaat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251486485"/>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İç Mimar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746650564"/>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Laboratuvar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032708"/>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Çevre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4260205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Makam Şoförü</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66933209"/>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Mechanical Engineer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0.375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546881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Tekstil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0.575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0703624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Veri Bilimi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0.225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0.666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755743441"/>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Türk Hava Yolları</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0.125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42927"/>
                  </a:ext>
                </a:extLst>
              </a:tr>
            </a:tbl>
          </a:graphicData>
        </a:graphic>
      </p:graphicFrame>
      <p:sp>
        <p:nvSpPr>
          <p:cNvPr id="12" name="Oval 11">
            <a:extLst>
              <a:ext uri="{FF2B5EF4-FFF2-40B4-BE49-F238E27FC236}">
                <a16:creationId xmlns:a16="http://schemas.microsoft.com/office/drawing/2014/main" id="{24FF20FD-B6A2-41FC-8CFD-3309B8C973E9}"/>
              </a:ext>
            </a:extLst>
          </p:cNvPr>
          <p:cNvSpPr/>
          <p:nvPr/>
        </p:nvSpPr>
        <p:spPr>
          <a:xfrm>
            <a:off x="6329939" y="4298229"/>
            <a:ext cx="461640" cy="46373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4</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Oval 12">
            <a:extLst>
              <a:ext uri="{FF2B5EF4-FFF2-40B4-BE49-F238E27FC236}">
                <a16:creationId xmlns:a16="http://schemas.microsoft.com/office/drawing/2014/main" id="{83F0E521-9115-440F-BE77-03C240594970}"/>
              </a:ext>
            </a:extLst>
          </p:cNvPr>
          <p:cNvSpPr/>
          <p:nvPr/>
        </p:nvSpPr>
        <p:spPr>
          <a:xfrm>
            <a:off x="127121" y="730027"/>
            <a:ext cx="461640" cy="463734"/>
          </a:xfrm>
          <a:prstGeom prst="ellipse">
            <a:avLst/>
          </a:prstGeom>
          <a:solidFill>
            <a:srgbClr val="8316B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1</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Oval 13">
            <a:extLst>
              <a:ext uri="{FF2B5EF4-FFF2-40B4-BE49-F238E27FC236}">
                <a16:creationId xmlns:a16="http://schemas.microsoft.com/office/drawing/2014/main" id="{EE066FBB-E24C-4DD9-8D0A-F64580189AB9}"/>
              </a:ext>
            </a:extLst>
          </p:cNvPr>
          <p:cNvSpPr/>
          <p:nvPr/>
        </p:nvSpPr>
        <p:spPr>
          <a:xfrm>
            <a:off x="6309568" y="628103"/>
            <a:ext cx="461640" cy="4637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3</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 name="Oval 14">
            <a:extLst>
              <a:ext uri="{FF2B5EF4-FFF2-40B4-BE49-F238E27FC236}">
                <a16:creationId xmlns:a16="http://schemas.microsoft.com/office/drawing/2014/main" id="{90D90664-66E9-4F99-ACC4-F359B03CF3B1}"/>
              </a:ext>
            </a:extLst>
          </p:cNvPr>
          <p:cNvSpPr/>
          <p:nvPr/>
        </p:nvSpPr>
        <p:spPr>
          <a:xfrm>
            <a:off x="259590" y="4231100"/>
            <a:ext cx="461640" cy="463734"/>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2</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205B745E-B34C-45DF-BE00-D40906DB5F9E}"/>
              </a:ext>
            </a:extLst>
          </p:cNvPr>
          <p:cNvPicPr/>
          <p:nvPr/>
        </p:nvPicPr>
        <p:blipFill>
          <a:blip r:embed="rId4"/>
          <a:stretch>
            <a:fillRect/>
          </a:stretch>
        </p:blipFill>
        <p:spPr>
          <a:xfrm>
            <a:off x="993922" y="1348418"/>
            <a:ext cx="3349270" cy="2202112"/>
          </a:xfrm>
          <a:prstGeom prst="rect">
            <a:avLst/>
          </a:prstGeom>
        </p:spPr>
      </p:pic>
      <p:sp>
        <p:nvSpPr>
          <p:cNvPr id="3" name="TextBox 2">
            <a:extLst>
              <a:ext uri="{FF2B5EF4-FFF2-40B4-BE49-F238E27FC236}">
                <a16:creationId xmlns:a16="http://schemas.microsoft.com/office/drawing/2014/main" id="{185F7D46-C735-4910-9F5D-0D76CCF07672}"/>
              </a:ext>
            </a:extLst>
          </p:cNvPr>
          <p:cNvSpPr txBox="1"/>
          <p:nvPr/>
        </p:nvSpPr>
        <p:spPr>
          <a:xfrm>
            <a:off x="685257" y="701318"/>
            <a:ext cx="4062202" cy="492443"/>
          </a:xfrm>
          <a:prstGeom prst="rect">
            <a:avLst/>
          </a:prstGeom>
          <a:solidFill>
            <a:srgbClr val="8316B5">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300" b="1"/>
              <a:t>Kelime vektörlerinin oluşturulması – 770k ilan dökümanı için. Örnek, «machine learning» yakınlıkları</a:t>
            </a:r>
            <a:endParaRPr lang="en-US" sz="1300" b="1"/>
          </a:p>
        </p:txBody>
      </p:sp>
      <p:sp>
        <p:nvSpPr>
          <p:cNvPr id="18" name="TextBox 17">
            <a:extLst>
              <a:ext uri="{FF2B5EF4-FFF2-40B4-BE49-F238E27FC236}">
                <a16:creationId xmlns:a16="http://schemas.microsoft.com/office/drawing/2014/main" id="{A49A8647-FDE8-40BD-AEB0-57268186A42E}"/>
              </a:ext>
            </a:extLst>
          </p:cNvPr>
          <p:cNvSpPr txBox="1"/>
          <p:nvPr/>
        </p:nvSpPr>
        <p:spPr>
          <a:xfrm>
            <a:off x="838200" y="4300679"/>
            <a:ext cx="2866584" cy="32316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500" b="1"/>
              <a:t>Vektörlerin kümelenmesi</a:t>
            </a:r>
            <a:endParaRPr lang="en-US" sz="1500" b="1"/>
          </a:p>
        </p:txBody>
      </p:sp>
      <p:sp>
        <p:nvSpPr>
          <p:cNvPr id="19" name="TextBox 18">
            <a:extLst>
              <a:ext uri="{FF2B5EF4-FFF2-40B4-BE49-F238E27FC236}">
                <a16:creationId xmlns:a16="http://schemas.microsoft.com/office/drawing/2014/main" id="{E98F3749-7831-4F4D-A5EA-3C5A1F679730}"/>
              </a:ext>
            </a:extLst>
          </p:cNvPr>
          <p:cNvSpPr txBox="1"/>
          <p:nvPr/>
        </p:nvSpPr>
        <p:spPr>
          <a:xfrm>
            <a:off x="6915993" y="598360"/>
            <a:ext cx="4062202" cy="5232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Machine learning araması için ilan sonuçları. Sağ taraf yeni model, sol güncel sonuçlar</a:t>
            </a:r>
            <a:endParaRPr lang="en-US" sz="1400" b="1"/>
          </a:p>
        </p:txBody>
      </p:sp>
      <p:sp>
        <p:nvSpPr>
          <p:cNvPr id="20" name="TextBox 19">
            <a:extLst>
              <a:ext uri="{FF2B5EF4-FFF2-40B4-BE49-F238E27FC236}">
                <a16:creationId xmlns:a16="http://schemas.microsoft.com/office/drawing/2014/main" id="{12252C4C-F682-482B-BE99-0B5D6AC90B07}"/>
              </a:ext>
            </a:extLst>
          </p:cNvPr>
          <p:cNvSpPr txBox="1"/>
          <p:nvPr/>
        </p:nvSpPr>
        <p:spPr>
          <a:xfrm>
            <a:off x="6915993" y="4376207"/>
            <a:ext cx="4062202" cy="30777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İlk 10 sonuç uygun/değil olarak ortalama başarısı </a:t>
            </a:r>
            <a:endParaRPr lang="en-US" sz="1400" b="1"/>
          </a:p>
        </p:txBody>
      </p:sp>
    </p:spTree>
    <p:extLst>
      <p:ext uri="{BB962C8B-B14F-4D97-AF65-F5344CB8AC3E}">
        <p14:creationId xmlns:p14="http://schemas.microsoft.com/office/powerpoint/2010/main" val="224885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81B61881-2E60-40CB-A9B1-BFC43D3B6987}"/>
              </a:ext>
            </a:extLst>
          </p:cNvPr>
          <p:cNvSpPr txBox="1"/>
          <p:nvPr/>
        </p:nvSpPr>
        <p:spPr>
          <a:xfrm>
            <a:off x="138545" y="992373"/>
            <a:ext cx="6192982" cy="5909310"/>
          </a:xfrm>
          <a:prstGeom prst="rect">
            <a:avLst/>
          </a:prstGeom>
          <a:noFill/>
        </p:spPr>
        <p:txBody>
          <a:bodyPr wrap="square" rtlCol="0">
            <a:spAutoFit/>
          </a:bodyPr>
          <a:lstStyle/>
          <a:p>
            <a:pPr marL="285750" indent="-285750">
              <a:buFont typeface="Arial" panose="020B0604020202020204" pitchFamily="34" charset="0"/>
              <a:buChar char="•"/>
            </a:pPr>
            <a:r>
              <a:rPr lang="en-US" b="1" dirty="0"/>
              <a:t>Rule-based approach:</a:t>
            </a:r>
          </a:p>
          <a:p>
            <a:pPr marL="742950" lvl="1" indent="-285750">
              <a:buFont typeface="Arial" panose="020B0604020202020204" pitchFamily="34" charset="0"/>
              <a:buChar char="•"/>
            </a:pPr>
            <a:r>
              <a:rPr lang="en-US" dirty="0"/>
              <a:t>Uses predefined rules and patterns to identify named entities based on grammar, capitalization, or specific keywords.</a:t>
            </a:r>
          </a:p>
          <a:p>
            <a:pPr marL="742950" lvl="1" indent="-285750">
              <a:buFont typeface="Arial" panose="020B0604020202020204" pitchFamily="34" charset="0"/>
              <a:buChar char="•"/>
            </a:pPr>
            <a:r>
              <a:rPr lang="en-US" dirty="0"/>
              <a:t>Requires manual effort to define rules and may lack generalization.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Statistical/Machine Learning approach:</a:t>
            </a:r>
          </a:p>
          <a:p>
            <a:pPr marL="742950" lvl="1" indent="-285750">
              <a:buFont typeface="Arial" panose="020B0604020202020204" pitchFamily="34" charset="0"/>
              <a:buChar char="•"/>
            </a:pPr>
            <a:r>
              <a:rPr lang="en-US" dirty="0"/>
              <a:t>Utilizes machine learning algorithms to learn patterns and features from labeled training data.</a:t>
            </a:r>
          </a:p>
          <a:p>
            <a:pPr marL="742950" lvl="1" indent="-285750">
              <a:buFont typeface="Arial" panose="020B0604020202020204" pitchFamily="34" charset="0"/>
              <a:buChar char="•"/>
            </a:pPr>
            <a:r>
              <a:rPr lang="en-US" dirty="0"/>
              <a:t>Common techniques include Hidden Markov Models (HMM), Conditional Random Fields (CRF), and Recurrent Neural Networks (RNN).</a:t>
            </a:r>
          </a:p>
          <a:p>
            <a:pPr marL="742950" lvl="1" indent="-285750">
              <a:buFont typeface="Arial" panose="020B0604020202020204" pitchFamily="34" charset="0"/>
              <a:buChar char="•"/>
            </a:pPr>
            <a:r>
              <a:rPr lang="en-US" dirty="0"/>
              <a:t>Requires annotated training data but offers more flexibility and generalization.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Deep learning-based</a:t>
            </a:r>
          </a:p>
          <a:p>
            <a:pPr marL="742950" lvl="1" indent="-285750">
              <a:buFont typeface="Arial" panose="020B0604020202020204" pitchFamily="34" charset="0"/>
              <a:buChar char="•"/>
            </a:pPr>
            <a:r>
              <a:rPr lang="en-US" dirty="0">
                <a:solidFill>
                  <a:srgbClr val="212121"/>
                </a:solidFill>
                <a:latin typeface="Gordita"/>
              </a:rPr>
              <a:t>M</a:t>
            </a:r>
            <a:r>
              <a:rPr lang="en-US" b="0" i="0" dirty="0">
                <a:solidFill>
                  <a:srgbClr val="212121"/>
                </a:solidFill>
                <a:effectLst/>
                <a:latin typeface="Gordita"/>
              </a:rPr>
              <a:t>ore accurate because it is capable of assembling words, enabling it to understand the semantic and syntactic relationship between various words better.</a:t>
            </a:r>
            <a:br>
              <a:rPr lang="en-US" dirty="0"/>
            </a:br>
            <a:endParaRPr lang="en-US" dirty="0"/>
          </a:p>
        </p:txBody>
      </p:sp>
      <p:pic>
        <p:nvPicPr>
          <p:cNvPr id="2050" name="Picture 2" descr="How Named Entity Recognition works_2_11zon.webp">
            <a:extLst>
              <a:ext uri="{FF2B5EF4-FFF2-40B4-BE49-F238E27FC236}">
                <a16:creationId xmlns:a16="http://schemas.microsoft.com/office/drawing/2014/main" id="{7BBD572C-1CE0-2444-D85A-2480C5F6A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964" y="1203965"/>
            <a:ext cx="5126181" cy="497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75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7" name="TextBox 6">
            <a:extLst>
              <a:ext uri="{FF2B5EF4-FFF2-40B4-BE49-F238E27FC236}">
                <a16:creationId xmlns:a16="http://schemas.microsoft.com/office/drawing/2014/main" id="{6041F6FE-A25B-E138-DDFC-7A5B201DDFD1}"/>
              </a:ext>
            </a:extLst>
          </p:cNvPr>
          <p:cNvSpPr txBox="1"/>
          <p:nvPr/>
        </p:nvSpPr>
        <p:spPr>
          <a:xfrm>
            <a:off x="692727" y="1028343"/>
            <a:ext cx="9892146" cy="4247317"/>
          </a:xfrm>
          <a:prstGeom prst="rect">
            <a:avLst/>
          </a:prstGeom>
          <a:noFill/>
        </p:spPr>
        <p:txBody>
          <a:bodyPr wrap="square">
            <a:spAutoFit/>
          </a:bodyPr>
          <a:lstStyle/>
          <a:p>
            <a:pPr algn="l">
              <a:buFont typeface="+mj-lt"/>
              <a:buAutoNum type="arabicPeriod"/>
            </a:pPr>
            <a:r>
              <a:rPr lang="en-US" b="1" i="0" dirty="0">
                <a:effectLst/>
                <a:cs typeface="Arial" panose="020B0604020202020204" pitchFamily="34" charset="0"/>
              </a:rPr>
              <a:t>Ambiguity:</a:t>
            </a:r>
          </a:p>
          <a:p>
            <a:pPr marL="742950" lvl="1" indent="-285750" algn="l">
              <a:buFont typeface="+mj-lt"/>
              <a:buAutoNum type="arabicPeriod"/>
            </a:pPr>
            <a:r>
              <a:rPr lang="en-US" b="0" i="0" dirty="0">
                <a:effectLst/>
                <a:cs typeface="Arial" panose="020B0604020202020204" pitchFamily="34" charset="0"/>
              </a:rPr>
              <a:t>Ambiguous named entities with multiple possible interpretations can be challenging to identify accurately.</a:t>
            </a:r>
          </a:p>
          <a:p>
            <a:pPr marL="742950" lvl="1" indent="-285750" algn="l">
              <a:buFont typeface="+mj-lt"/>
              <a:buAutoNum type="arabicPeriod"/>
            </a:pPr>
            <a:r>
              <a:rPr lang="en-US" b="0" i="0" dirty="0">
                <a:effectLst/>
                <a:cs typeface="Arial" panose="020B0604020202020204" pitchFamily="34" charset="0"/>
              </a:rPr>
              <a:t>Contextual understanding and domain knowledge are crucial to disambiguate such cases.</a:t>
            </a:r>
          </a:p>
          <a:p>
            <a:pPr lvl="1" algn="l"/>
            <a:endParaRPr lang="en-US" b="0" i="0" dirty="0">
              <a:effectLst/>
              <a:cs typeface="Arial" panose="020B0604020202020204" pitchFamily="34" charset="0"/>
            </a:endParaRPr>
          </a:p>
          <a:p>
            <a:pPr algn="l">
              <a:buFont typeface="+mj-lt"/>
              <a:buAutoNum type="arabicPeriod"/>
            </a:pPr>
            <a:r>
              <a:rPr lang="en-US" b="1" i="0" dirty="0">
                <a:effectLst/>
                <a:cs typeface="Arial" panose="020B0604020202020204" pitchFamily="34" charset="0"/>
              </a:rPr>
              <a:t>Out-of-vocabulary entities:</a:t>
            </a:r>
          </a:p>
          <a:p>
            <a:pPr marL="742950" lvl="1" indent="-285750" algn="l">
              <a:buFont typeface="+mj-lt"/>
              <a:buAutoNum type="arabicPeriod"/>
            </a:pPr>
            <a:r>
              <a:rPr lang="en-US" b="0" i="0" dirty="0">
                <a:effectLst/>
                <a:cs typeface="Arial" panose="020B0604020202020204" pitchFamily="34" charset="0"/>
              </a:rPr>
              <a:t>NER models may struggle with recognizing named entities that are not present in the training data.</a:t>
            </a:r>
          </a:p>
          <a:p>
            <a:pPr marL="742950" lvl="1" indent="-285750" algn="l">
              <a:buFont typeface="+mj-lt"/>
              <a:buAutoNum type="arabicPeriod"/>
            </a:pPr>
            <a:r>
              <a:rPr lang="en-US" b="0" i="0" dirty="0">
                <a:effectLst/>
                <a:cs typeface="Arial" panose="020B0604020202020204" pitchFamily="34" charset="0"/>
              </a:rPr>
              <a:t>Continuous model updates or leveraging external knowledge sources can help address this issue.</a:t>
            </a:r>
          </a:p>
          <a:p>
            <a:pPr marL="742950" lvl="1" indent="-285750" algn="l">
              <a:buFont typeface="+mj-lt"/>
              <a:buAutoNum type="arabicPeriod"/>
            </a:pPr>
            <a:endParaRPr lang="en-US" b="0" i="0" dirty="0">
              <a:effectLst/>
              <a:cs typeface="Arial" panose="020B0604020202020204" pitchFamily="34" charset="0"/>
            </a:endParaRPr>
          </a:p>
          <a:p>
            <a:pPr algn="l">
              <a:buFont typeface="+mj-lt"/>
              <a:buAutoNum type="arabicPeriod"/>
            </a:pPr>
            <a:r>
              <a:rPr lang="en-US" b="1" i="0" dirty="0">
                <a:effectLst/>
                <a:cs typeface="Arial" panose="020B0604020202020204" pitchFamily="34" charset="0"/>
              </a:rPr>
              <a:t>Evaluation metrics:</a:t>
            </a:r>
          </a:p>
          <a:p>
            <a:pPr marL="742950" lvl="1" indent="-285750" algn="l">
              <a:buFont typeface="+mj-lt"/>
              <a:buAutoNum type="arabicPeriod"/>
            </a:pPr>
            <a:r>
              <a:rPr lang="en-US" b="0" i="0" dirty="0">
                <a:effectLst/>
                <a:cs typeface="Arial" panose="020B0604020202020204" pitchFamily="34" charset="0"/>
              </a:rPr>
              <a:t>Common evaluation metrics for NER include precision, recall, and F1-score.</a:t>
            </a:r>
          </a:p>
          <a:p>
            <a:pPr marL="742950" lvl="1" indent="-285750" algn="l">
              <a:buFont typeface="+mj-lt"/>
              <a:buAutoNum type="arabicPeriod"/>
            </a:pPr>
            <a:r>
              <a:rPr lang="en-US" b="0" i="0" dirty="0">
                <a:effectLst/>
                <a:cs typeface="Arial" panose="020B0604020202020204" pitchFamily="34" charset="0"/>
              </a:rPr>
              <a:t>Precision measures the accuracy of identified entities, recall measures the coverage, and F1-score combines both metrics.</a:t>
            </a:r>
          </a:p>
        </p:txBody>
      </p:sp>
    </p:spTree>
    <p:extLst>
      <p:ext uri="{BB962C8B-B14F-4D97-AF65-F5344CB8AC3E}">
        <p14:creationId xmlns:p14="http://schemas.microsoft.com/office/powerpoint/2010/main" val="19311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NER (</a:t>
            </a:r>
            <a:r>
              <a:rPr lang="tr-TR" sz="2400" b="1" dirty="0" err="1">
                <a:solidFill>
                  <a:srgbClr val="8316B5"/>
                </a:solidFill>
                <a:ea typeface="Arial" charset="0"/>
                <a:cs typeface="Arial"/>
              </a:rPr>
              <a:t>Named</a:t>
            </a:r>
            <a:r>
              <a:rPr lang="tr-TR" sz="2400" b="1" dirty="0">
                <a:solidFill>
                  <a:srgbClr val="8316B5"/>
                </a:solidFill>
                <a:ea typeface="Arial" charset="0"/>
                <a:cs typeface="Arial"/>
              </a:rPr>
              <a:t> </a:t>
            </a:r>
            <a:r>
              <a:rPr lang="tr-TR" sz="2400" b="1" dirty="0" err="1">
                <a:solidFill>
                  <a:srgbClr val="8316B5"/>
                </a:solidFill>
                <a:ea typeface="Arial" charset="0"/>
                <a:cs typeface="Arial"/>
              </a:rPr>
              <a:t>Entity</a:t>
            </a:r>
            <a:r>
              <a:rPr lang="tr-TR" sz="2400" b="1" dirty="0">
                <a:solidFill>
                  <a:srgbClr val="8316B5"/>
                </a:solidFill>
                <a:ea typeface="Arial" charset="0"/>
                <a:cs typeface="Arial"/>
              </a:rPr>
              <a:t> </a:t>
            </a:r>
            <a:r>
              <a:rPr lang="tr-TR" sz="2400" b="1" dirty="0" err="1">
                <a:solidFill>
                  <a:srgbClr val="8316B5"/>
                </a:solidFill>
                <a:ea typeface="Arial" charset="0"/>
                <a:cs typeface="Arial"/>
              </a:rPr>
              <a:t>Recognation</a:t>
            </a:r>
            <a:r>
              <a:rPr lang="tr-TR" sz="2400" b="1" dirty="0">
                <a:solidFill>
                  <a:srgbClr val="8316B5"/>
                </a:solidFill>
                <a:ea typeface="Arial" charset="0"/>
                <a:cs typeface="Arial"/>
              </a:rPr>
              <a:t> – Varlık İsmi Tanıma)</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2F0F0B4-41E0-2B6B-31A8-966F952AFC23}"/>
              </a:ext>
            </a:extLst>
          </p:cNvPr>
          <p:cNvSpPr txBox="1"/>
          <p:nvPr/>
        </p:nvSpPr>
        <p:spPr>
          <a:xfrm>
            <a:off x="5277731" y="3163542"/>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222353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dirty="0" err="1"/>
              <a:t>Özgeçmişten</a:t>
            </a:r>
            <a:r>
              <a:rPr lang="tr-TR" dirty="0"/>
              <a:t> Bilgi </a:t>
            </a:r>
            <a:r>
              <a:rPr lang="tr-TR" dirty="0" err="1"/>
              <a:t>Çıkarımı</a:t>
            </a:r>
            <a:r>
              <a:rPr lang="tr-TR" dirty="0"/>
              <a:t> (</a:t>
            </a:r>
            <a:r>
              <a:rPr lang="tr-TR" dirty="0" err="1"/>
              <a:t>Resume</a:t>
            </a:r>
            <a:r>
              <a:rPr lang="tr-TR" dirty="0"/>
              <a:t> </a:t>
            </a:r>
            <a:r>
              <a:rPr lang="tr-TR" dirty="0" err="1"/>
              <a:t>Parser</a:t>
            </a:r>
            <a:r>
              <a:rPr lang="tr-TR" dirty="0"/>
              <a:t>)</a:t>
            </a:r>
            <a:endParaRPr lang="en-US" dirty="0"/>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4730CFB7-8848-4A38-A2C8-CAAF43A30916}"/>
              </a:ext>
            </a:extLst>
          </p:cNvPr>
          <p:cNvSpPr>
            <a:spLocks noChangeArrowheads="1"/>
          </p:cNvSpPr>
          <p:nvPr/>
        </p:nvSpPr>
        <p:spPr bwMode="auto">
          <a:xfrm>
            <a:off x="0" y="1606009"/>
            <a:ext cx="8500188" cy="3459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rPr>
              <a:t>BAŞLATILMA GEREKÇESİ VE AMACI</a:t>
            </a:r>
            <a:endParaRPr kumimoji="0" lang="tr-TR" sz="2000" b="1" kern="0">
              <a:solidFill>
                <a:srgbClr val="8064A2"/>
              </a:solidFill>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lang="tr-TR" sz="2000" b="1" kern="0">
                <a:solidFill>
                  <a:srgbClr val="8064A2"/>
                </a:solidFill>
                <a:cs typeface="Calibri"/>
              </a:rPr>
              <a:t> </a:t>
            </a:r>
            <a:endParaRPr lang="tr-TR" sz="2000" b="1" i="0" u="none" strike="noStrike" kern="0" cap="none" spc="0" normalizeH="0" baseline="0" noProof="0">
              <a:ln>
                <a:noFill/>
              </a:ln>
              <a:solidFill>
                <a:srgbClr val="8064A2"/>
              </a:solidFill>
              <a:effectLst/>
              <a:uLnTx/>
              <a:uFillTx/>
              <a:cs typeface="Calibri" pitchFamily="34" charset="0"/>
            </a:endParaRPr>
          </a:p>
          <a:p>
            <a:pPr marL="285750" indent="-285750">
              <a:buFont typeface="Arial" panose="020B0604020202020204" pitchFamily="34" charset="0"/>
              <a:buChar char="•"/>
              <a:defRPr/>
            </a:pPr>
            <a:r>
              <a:rPr lang="tr-TR" sz="1600" kern="0">
                <a:cs typeface="Calibri"/>
              </a:rPr>
              <a:t>İşe alım süreçlerin de özgeçmişlerin manuel olarak incelemenin maliyeti yüksek olmaktadır. Bu proje kapsamında özgeçmişlerin incelemesini otomatikleştirerek işe alım süreçlerinin </a:t>
            </a:r>
            <a:r>
              <a:rPr lang="tr-TR" sz="1600" kern="0" err="1">
                <a:cs typeface="Calibri"/>
              </a:rPr>
              <a:t>maaliyetinin</a:t>
            </a:r>
            <a:r>
              <a:rPr lang="tr-TR" sz="1600" kern="0">
                <a:cs typeface="Calibri"/>
              </a:rPr>
              <a:t> düşürülmesi hedeflenmektedir.</a:t>
            </a:r>
          </a:p>
          <a:p>
            <a:pPr marL="285750" indent="-285750">
              <a:buFont typeface="Arial" panose="020B0604020202020204" pitchFamily="34" charset="0"/>
              <a:buChar char="•"/>
              <a:defRPr/>
            </a:pPr>
            <a:endParaRPr lang="tr-TR" sz="1600" kern="0">
              <a:cs typeface="Calibri"/>
            </a:endParaRPr>
          </a:p>
          <a:p>
            <a:pPr marL="285750" indent="-285750">
              <a:buFont typeface="Arial" panose="020B0604020202020204" pitchFamily="34" charset="0"/>
              <a:buChar char="•"/>
              <a:defRPr/>
            </a:pPr>
            <a:r>
              <a:rPr lang="tr-TR" sz="1600" kern="0">
                <a:cs typeface="Calibri"/>
              </a:rPr>
              <a:t>Kullanıcıların farklı platformlarda iş bilgilerini girmesi iş yükü yaratmaktadır. Kullanıcıların sisteme girmesini kolaylaştırılması ve daha fazla kullanıcıyı sisteme çekmek hedeflenmekte. </a:t>
            </a:r>
          </a:p>
          <a:p>
            <a:pPr marL="285750" indent="-285750">
              <a:buFont typeface="Arial" panose="020B0604020202020204" pitchFamily="34" charset="0"/>
              <a:buChar char="•"/>
              <a:defRPr/>
            </a:pPr>
            <a:endParaRPr lang="tr-TR" sz="1600" kern="0">
              <a:cs typeface="Calibri"/>
            </a:endParaRPr>
          </a:p>
          <a:p>
            <a:pPr marL="285750" indent="-285750">
              <a:buFont typeface="Arial" panose="020B0604020202020204" pitchFamily="34" charset="0"/>
              <a:buChar char="•"/>
              <a:defRPr/>
            </a:pPr>
            <a:r>
              <a:rPr lang="tr-TR" sz="1600" kern="0" err="1">
                <a:cs typeface="Calibri"/>
              </a:rPr>
              <a:t>Kariyer.net</a:t>
            </a:r>
            <a:r>
              <a:rPr lang="tr-TR" sz="1600" kern="0">
                <a:cs typeface="Calibri"/>
              </a:rPr>
              <a:t> sistemin de bulunan bir çoğu kullanıcın yapısal verisi bulunmamakta. Bu kullanıcıların sadece yapısal olmayan halinde özgeçmişleri bulunmaktadır. Bu özgeçmişlerin </a:t>
            </a:r>
            <a:r>
              <a:rPr lang="tr-TR" sz="1600" kern="0" err="1">
                <a:cs typeface="Calibri"/>
              </a:rPr>
              <a:t>Kariyer.net</a:t>
            </a:r>
            <a:r>
              <a:rPr lang="tr-TR" sz="1600" kern="0">
                <a:cs typeface="Calibri"/>
              </a:rPr>
              <a:t> </a:t>
            </a:r>
            <a:r>
              <a:rPr lang="tr-TR" sz="1600" kern="0" err="1">
                <a:cs typeface="Calibri"/>
              </a:rPr>
              <a:t>database'ine</a:t>
            </a:r>
            <a:r>
              <a:rPr lang="tr-TR" sz="1600" kern="0">
                <a:cs typeface="Calibri"/>
              </a:rPr>
              <a:t> kazandırılması hedeflenmektedir.</a:t>
            </a:r>
          </a:p>
          <a:p>
            <a:pPr marL="285750" indent="-285750">
              <a:lnSpc>
                <a:spcPct val="150000"/>
              </a:lnSpc>
              <a:buFont typeface="Arial" panose="020B0604020202020204" pitchFamily="34" charset="0"/>
              <a:buChar char="•"/>
              <a:defRPr/>
            </a:pPr>
            <a:endParaRPr lang="tr-TR" sz="1400" kern="0">
              <a:cs typeface="Calibri"/>
            </a:endParaRPr>
          </a:p>
        </p:txBody>
      </p:sp>
      <p:graphicFrame>
        <p:nvGraphicFramePr>
          <p:cNvPr id="7" name="Diagram 18">
            <a:extLst>
              <a:ext uri="{FF2B5EF4-FFF2-40B4-BE49-F238E27FC236}">
                <a16:creationId xmlns:a16="http://schemas.microsoft.com/office/drawing/2014/main" id="{ADB6914A-73A8-477D-BFC5-DBD489115103}"/>
              </a:ext>
            </a:extLst>
          </p:cNvPr>
          <p:cNvGraphicFramePr/>
          <p:nvPr>
            <p:extLst>
              <p:ext uri="{D42A27DB-BD31-4B8C-83A1-F6EECF244321}">
                <p14:modId xmlns:p14="http://schemas.microsoft.com/office/powerpoint/2010/main" val="1007758566"/>
              </p:ext>
            </p:extLst>
          </p:nvPr>
        </p:nvGraphicFramePr>
        <p:xfrm>
          <a:off x="8203191" y="1062385"/>
          <a:ext cx="3747959" cy="1211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93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5DFB-6B17-4CC2-B350-12E05738869C}"/>
              </a:ext>
            </a:extLst>
          </p:cNvPr>
          <p:cNvSpPr>
            <a:spLocks noGrp="1"/>
          </p:cNvSpPr>
          <p:nvPr>
            <p:ph type="title"/>
          </p:nvPr>
        </p:nvSpPr>
        <p:spPr/>
        <p:txBody>
          <a:bodyPr>
            <a:normAutofit/>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5" name="Unvan 1">
            <a:extLst>
              <a:ext uri="{FF2B5EF4-FFF2-40B4-BE49-F238E27FC236}">
                <a16:creationId xmlns:a16="http://schemas.microsoft.com/office/drawing/2014/main" id="{FDF540A4-3077-481F-8C13-EF4CAC3CCEF5}"/>
              </a:ext>
            </a:extLst>
          </p:cNvPr>
          <p:cNvSpPr txBox="1">
            <a:spLocks/>
          </p:cNvSpPr>
          <p:nvPr/>
        </p:nvSpPr>
        <p:spPr>
          <a:xfrm>
            <a:off x="8203191" y="182678"/>
            <a:ext cx="3779837" cy="4318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tr-TR" sz="2400" b="0" i="0" u="none" strike="noStrike" kern="1200" cap="none" spc="0" normalizeH="0" baseline="0" noProof="0">
              <a:ln>
                <a:noFill/>
              </a:ln>
              <a:solidFill>
                <a:srgbClr val="8064A2">
                  <a:lumMod val="75000"/>
                </a:srgbClr>
              </a:solidFill>
              <a:effectLst/>
              <a:uLnTx/>
              <a:uFillTx/>
              <a:latin typeface="Calibri"/>
              <a:ea typeface="+mj-ea"/>
              <a:cs typeface="+mj-cs"/>
            </a:endParaRPr>
          </a:p>
        </p:txBody>
      </p:sp>
      <p:sp>
        <p:nvSpPr>
          <p:cNvPr id="6" name="Rectangle 1">
            <a:extLst>
              <a:ext uri="{FF2B5EF4-FFF2-40B4-BE49-F238E27FC236}">
                <a16:creationId xmlns:a16="http://schemas.microsoft.com/office/drawing/2014/main" id="{F745F81A-CDDE-4743-9AB1-85CC701004DA}"/>
              </a:ext>
            </a:extLst>
          </p:cNvPr>
          <p:cNvSpPr>
            <a:spLocks noChangeArrowheads="1"/>
          </p:cNvSpPr>
          <p:nvPr/>
        </p:nvSpPr>
        <p:spPr bwMode="auto">
          <a:xfrm>
            <a:off x="-1" y="569061"/>
            <a:ext cx="10876547"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600" b="0" i="0" u="none" strike="noStrike" kern="0" cap="none" spc="0" normalizeH="0" baseline="0" noProof="0">
              <a:ln>
                <a:noFill/>
              </a:ln>
              <a:effectLst/>
              <a:uLnTx/>
              <a:uFillTx/>
              <a:cs typeface="Calibri"/>
            </a:endParaRPr>
          </a:p>
        </p:txBody>
      </p:sp>
      <p:sp>
        <p:nvSpPr>
          <p:cNvPr id="4" name="TextBox 3">
            <a:extLst>
              <a:ext uri="{FF2B5EF4-FFF2-40B4-BE49-F238E27FC236}">
                <a16:creationId xmlns:a16="http://schemas.microsoft.com/office/drawing/2014/main" id="{3A7F4AAD-1565-1674-52A0-9B87AEAAE13A}"/>
              </a:ext>
            </a:extLst>
          </p:cNvPr>
          <p:cNvSpPr txBox="1"/>
          <p:nvPr/>
        </p:nvSpPr>
        <p:spPr>
          <a:xfrm>
            <a:off x="143250" y="1607090"/>
            <a:ext cx="6660698" cy="5401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err="1">
                <a:cs typeface="Calibri"/>
              </a:rPr>
              <a:t>Figürde</a:t>
            </a:r>
            <a:r>
              <a:rPr lang="en-US" sz="1500">
                <a:cs typeface="Calibri"/>
              </a:rPr>
              <a:t> </a:t>
            </a:r>
            <a:r>
              <a:rPr lang="en-US" sz="1500" err="1">
                <a:cs typeface="Calibri"/>
              </a:rPr>
              <a:t>Özgeçmişten</a:t>
            </a:r>
            <a:r>
              <a:rPr lang="en-US" sz="1500">
                <a:cs typeface="Calibri"/>
              </a:rPr>
              <a:t> Bilgi </a:t>
            </a:r>
            <a:r>
              <a:rPr lang="en-US" sz="1500" err="1">
                <a:cs typeface="Calibri"/>
              </a:rPr>
              <a:t>Çıkarımı</a:t>
            </a:r>
            <a:r>
              <a:rPr lang="en-US" sz="1500">
                <a:cs typeface="Calibri"/>
              </a:rPr>
              <a:t> </a:t>
            </a:r>
            <a:r>
              <a:rPr lang="en-US" sz="1500" err="1">
                <a:cs typeface="Calibri"/>
              </a:rPr>
              <a:t>için</a:t>
            </a:r>
            <a:r>
              <a:rPr lang="en-US" sz="1500">
                <a:cs typeface="Calibri"/>
              </a:rPr>
              <a:t> </a:t>
            </a:r>
            <a:r>
              <a:rPr lang="en-US" sz="1500" err="1">
                <a:cs typeface="Calibri"/>
              </a:rPr>
              <a:t>hazırlanan</a:t>
            </a:r>
            <a:r>
              <a:rPr lang="en-US" sz="1500">
                <a:cs typeface="Calibri"/>
              </a:rPr>
              <a:t> pipeline </a:t>
            </a:r>
            <a:r>
              <a:rPr lang="en-US" sz="1500" err="1">
                <a:cs typeface="Calibri"/>
              </a:rPr>
              <a:t>yer</a:t>
            </a:r>
            <a:r>
              <a:rPr lang="en-US" sz="1500">
                <a:cs typeface="Calibri"/>
              </a:rPr>
              <a:t> </a:t>
            </a:r>
            <a:r>
              <a:rPr lang="en-US" sz="1500" err="1">
                <a:cs typeface="Calibri"/>
              </a:rPr>
              <a:t>almaktadır</a:t>
            </a:r>
            <a:r>
              <a:rPr lang="en-US" sz="1500">
                <a:cs typeface="Calibri"/>
              </a:rPr>
              <a:t>.</a:t>
            </a:r>
          </a:p>
          <a:p>
            <a:pPr marL="285750" indent="-285750">
              <a:buFont typeface="Arial"/>
              <a:buChar char="•"/>
            </a:pPr>
            <a:endParaRPr lang="en-US" sz="1500">
              <a:cs typeface="Calibri"/>
            </a:endParaRPr>
          </a:p>
          <a:p>
            <a:pPr marL="285750" indent="-285750">
              <a:buFont typeface="Arial"/>
              <a:buChar char="•"/>
            </a:pPr>
            <a:r>
              <a:rPr lang="en-US" sz="1500">
                <a:cs typeface="Calibri"/>
              </a:rPr>
              <a:t>Pipeline </a:t>
            </a:r>
            <a:r>
              <a:rPr lang="en-US" sz="1500" err="1">
                <a:cs typeface="Calibri"/>
              </a:rPr>
              <a:t>boyunca</a:t>
            </a:r>
            <a:r>
              <a:rPr lang="en-US" sz="1500">
                <a:cs typeface="Calibri"/>
              </a:rPr>
              <a:t>:</a:t>
            </a:r>
          </a:p>
          <a:p>
            <a:pPr marL="742950" lvl="1" indent="-285750">
              <a:buFont typeface="Arial"/>
              <a:buChar char="•"/>
            </a:pPr>
            <a:r>
              <a:rPr lang="en-US" sz="1500">
                <a:cs typeface="Calibri"/>
              </a:rPr>
              <a:t>1-) </a:t>
            </a:r>
            <a:r>
              <a:rPr lang="en-US" sz="1500" err="1">
                <a:cs typeface="Calibri"/>
              </a:rPr>
              <a:t>Pymupdf</a:t>
            </a:r>
            <a:endParaRPr lang="en-US" sz="1500">
              <a:cs typeface="Calibri"/>
            </a:endParaRPr>
          </a:p>
          <a:p>
            <a:pPr marL="742950" lvl="1" indent="-285750">
              <a:buFont typeface="Arial"/>
              <a:buChar char="•"/>
            </a:pPr>
            <a:r>
              <a:rPr lang="en-US" sz="1500">
                <a:cs typeface="Calibri"/>
              </a:rPr>
              <a:t>2.0-) Clustering </a:t>
            </a:r>
            <a:r>
              <a:rPr lang="en-US" sz="1500" err="1">
                <a:cs typeface="Calibri"/>
              </a:rPr>
              <a:t>metodları</a:t>
            </a:r>
            <a:r>
              <a:rPr lang="en-US" sz="1500">
                <a:cs typeface="Calibri"/>
              </a:rPr>
              <a:t> (</a:t>
            </a:r>
            <a:r>
              <a:rPr lang="en-US" sz="1500" err="1">
                <a:cs typeface="Calibri"/>
              </a:rPr>
              <a:t>dbscan</a:t>
            </a:r>
            <a:r>
              <a:rPr lang="en-US" sz="1500">
                <a:cs typeface="Calibri"/>
              </a:rPr>
              <a:t>, skewness, </a:t>
            </a:r>
            <a:r>
              <a:rPr lang="en-US" sz="1500" err="1">
                <a:cs typeface="Calibri"/>
              </a:rPr>
              <a:t>gmm</a:t>
            </a:r>
            <a:r>
              <a:rPr lang="en-US" sz="1500">
                <a:cs typeface="Calibri"/>
              </a:rPr>
              <a:t>),</a:t>
            </a:r>
          </a:p>
          <a:p>
            <a:pPr marL="742950" lvl="1" indent="-285750">
              <a:buFont typeface="Arial"/>
              <a:buChar char="•"/>
            </a:pPr>
            <a:r>
              <a:rPr lang="en-US" sz="1500">
                <a:cs typeface="Calibri"/>
              </a:rPr>
              <a:t>2.1-) </a:t>
            </a:r>
            <a:r>
              <a:rPr lang="en-US" sz="1500" err="1">
                <a:cs typeface="Calibri"/>
              </a:rPr>
              <a:t>Hiyerarşik</a:t>
            </a:r>
            <a:r>
              <a:rPr lang="en-US" sz="1500">
                <a:cs typeface="Calibri"/>
              </a:rPr>
              <a:t> </a:t>
            </a:r>
            <a:r>
              <a:rPr lang="en-US" sz="1500" err="1">
                <a:cs typeface="Calibri"/>
              </a:rPr>
              <a:t>metodlar</a:t>
            </a:r>
            <a:r>
              <a:rPr lang="en-US" sz="1500">
                <a:cs typeface="Calibri"/>
              </a:rPr>
              <a:t> (</a:t>
            </a:r>
            <a:r>
              <a:rPr lang="en-US" sz="1500" err="1">
                <a:cs typeface="Calibri"/>
              </a:rPr>
              <a:t>başlıkların</a:t>
            </a:r>
            <a:r>
              <a:rPr lang="en-US" sz="1500">
                <a:cs typeface="Calibri"/>
              </a:rPr>
              <a:t> </a:t>
            </a:r>
            <a:r>
              <a:rPr lang="en-US" sz="1500" err="1">
                <a:cs typeface="Calibri"/>
              </a:rPr>
              <a:t>konumuna</a:t>
            </a:r>
            <a:r>
              <a:rPr lang="en-US" sz="1500">
                <a:cs typeface="Calibri"/>
              </a:rPr>
              <a:t> </a:t>
            </a:r>
            <a:r>
              <a:rPr lang="en-US" sz="1500" err="1">
                <a:cs typeface="Calibri"/>
              </a:rPr>
              <a:t>göre</a:t>
            </a:r>
            <a:r>
              <a:rPr lang="en-US" sz="1500">
                <a:cs typeface="Calibri"/>
              </a:rPr>
              <a:t>),</a:t>
            </a:r>
          </a:p>
          <a:p>
            <a:pPr marL="742950" lvl="1" indent="-285750">
              <a:buFont typeface="Arial"/>
              <a:buChar char="•"/>
            </a:pPr>
            <a:r>
              <a:rPr lang="en-US" sz="1500">
                <a:cs typeface="Calibri"/>
              </a:rPr>
              <a:t>3-) Header Detection (</a:t>
            </a:r>
            <a:r>
              <a:rPr lang="en-US" sz="1500">
                <a:ea typeface="+mn-lt"/>
                <a:cs typeface="+mn-lt"/>
              </a:rPr>
              <a:t>Similarity </a:t>
            </a:r>
            <a:r>
              <a:rPr lang="en-US" sz="1500" err="1">
                <a:ea typeface="+mn-lt"/>
                <a:cs typeface="+mn-lt"/>
              </a:rPr>
              <a:t>Metotları</a:t>
            </a:r>
            <a:r>
              <a:rPr lang="en-US" sz="1500">
                <a:ea typeface="+mn-lt"/>
                <a:cs typeface="+mn-lt"/>
              </a:rPr>
              <a:t>: cosine, sequence, </a:t>
            </a:r>
            <a:r>
              <a:rPr lang="en-US" sz="1500" err="1">
                <a:ea typeface="+mn-lt"/>
                <a:cs typeface="+mn-lt"/>
              </a:rPr>
              <a:t>levenshtein</a:t>
            </a:r>
            <a:r>
              <a:rPr lang="en-US" sz="1500">
                <a:ea typeface="+mn-lt"/>
                <a:cs typeface="+mn-lt"/>
              </a:rPr>
              <a:t>)</a:t>
            </a:r>
            <a:endParaRPr lang="en-US" sz="1500">
              <a:cs typeface="Calibri"/>
            </a:endParaRPr>
          </a:p>
          <a:p>
            <a:pPr marL="742950" lvl="1" indent="-285750">
              <a:buFont typeface="Arial"/>
              <a:buChar char="•"/>
            </a:pPr>
            <a:r>
              <a:rPr lang="en-US" sz="1500">
                <a:cs typeface="Calibri"/>
              </a:rPr>
              <a:t>4-) Python</a:t>
            </a:r>
          </a:p>
          <a:p>
            <a:pPr marL="742950" lvl="1" indent="-285750">
              <a:buFont typeface="Arial"/>
              <a:buChar char="•"/>
            </a:pPr>
            <a:r>
              <a:rPr lang="en-US" sz="1500">
                <a:cs typeface="Calibri"/>
              </a:rPr>
              <a:t>5-) Python - Veri </a:t>
            </a:r>
            <a:r>
              <a:rPr lang="en-US" sz="1500" err="1">
                <a:cs typeface="Calibri"/>
              </a:rPr>
              <a:t>Tabanından</a:t>
            </a:r>
            <a:r>
              <a:rPr lang="en-US" sz="1500">
                <a:cs typeface="Calibri"/>
              </a:rPr>
              <a:t> </a:t>
            </a:r>
            <a:r>
              <a:rPr lang="en-US" sz="1500" err="1">
                <a:cs typeface="Calibri"/>
              </a:rPr>
              <a:t>Çekilen</a:t>
            </a:r>
            <a:r>
              <a:rPr lang="en-US" sz="1500">
                <a:cs typeface="Calibri"/>
              </a:rPr>
              <a:t> </a:t>
            </a:r>
            <a:r>
              <a:rPr lang="en-US" sz="1500" err="1">
                <a:cs typeface="Calibri"/>
              </a:rPr>
              <a:t>Bilgiler</a:t>
            </a:r>
            <a:r>
              <a:rPr lang="en-US" sz="1500">
                <a:cs typeface="Calibri"/>
              </a:rPr>
              <a:t> </a:t>
            </a:r>
            <a:r>
              <a:rPr lang="en-US" sz="1500" err="1">
                <a:cs typeface="Calibri"/>
              </a:rPr>
              <a:t>ile</a:t>
            </a:r>
            <a:r>
              <a:rPr lang="en-US" sz="1500">
                <a:cs typeface="Calibri"/>
              </a:rPr>
              <a:t> Kural </a:t>
            </a:r>
            <a:r>
              <a:rPr lang="en-US" sz="1500" err="1">
                <a:cs typeface="Calibri"/>
              </a:rPr>
              <a:t>tabanlı</a:t>
            </a:r>
            <a:r>
              <a:rPr lang="en-US" sz="1500">
                <a:cs typeface="Calibri"/>
              </a:rPr>
              <a:t> </a:t>
            </a:r>
            <a:r>
              <a:rPr lang="en-US" sz="1500" err="1">
                <a:cs typeface="Calibri"/>
              </a:rPr>
              <a:t>yöntem</a:t>
            </a:r>
            <a:endParaRPr lang="en-US" sz="1500">
              <a:cs typeface="Calibri"/>
            </a:endParaRPr>
          </a:p>
          <a:p>
            <a:pPr marL="742950" lvl="1" indent="-285750">
              <a:buFont typeface="Arial"/>
              <a:buChar char="•"/>
            </a:pPr>
            <a:r>
              <a:rPr lang="en-US" sz="1500">
                <a:ea typeface="+mn-lt"/>
                <a:cs typeface="+mn-lt"/>
              </a:rPr>
              <a:t>6-) Python - Veri </a:t>
            </a:r>
            <a:r>
              <a:rPr lang="en-US" sz="1500" err="1">
                <a:ea typeface="+mn-lt"/>
                <a:cs typeface="+mn-lt"/>
              </a:rPr>
              <a:t>Tabanından</a:t>
            </a:r>
            <a:r>
              <a:rPr lang="en-US" sz="1500">
                <a:ea typeface="+mn-lt"/>
                <a:cs typeface="+mn-lt"/>
              </a:rPr>
              <a:t> </a:t>
            </a:r>
            <a:r>
              <a:rPr lang="en-US" sz="1500" err="1">
                <a:ea typeface="+mn-lt"/>
                <a:cs typeface="+mn-lt"/>
              </a:rPr>
              <a:t>Çekilen</a:t>
            </a:r>
            <a:r>
              <a:rPr lang="en-US" sz="1500">
                <a:ea typeface="+mn-lt"/>
                <a:cs typeface="+mn-lt"/>
              </a:rPr>
              <a:t> </a:t>
            </a:r>
            <a:r>
              <a:rPr lang="en-US" sz="1500" err="1">
                <a:ea typeface="+mn-lt"/>
                <a:cs typeface="+mn-lt"/>
              </a:rPr>
              <a:t>Bilgiler</a:t>
            </a:r>
            <a:r>
              <a:rPr lang="en-US" sz="1500">
                <a:ea typeface="+mn-lt"/>
                <a:cs typeface="+mn-lt"/>
              </a:rPr>
              <a:t> </a:t>
            </a:r>
            <a:r>
              <a:rPr lang="en-US" sz="1500" err="1">
                <a:ea typeface="+mn-lt"/>
                <a:cs typeface="+mn-lt"/>
              </a:rPr>
              <a:t>ile</a:t>
            </a:r>
            <a:r>
              <a:rPr lang="en-US" sz="1500">
                <a:ea typeface="+mn-lt"/>
                <a:cs typeface="+mn-lt"/>
              </a:rPr>
              <a:t> Kural </a:t>
            </a:r>
            <a:r>
              <a:rPr lang="en-US" sz="1500" err="1">
                <a:ea typeface="+mn-lt"/>
                <a:cs typeface="+mn-lt"/>
              </a:rPr>
              <a:t>tabanlı</a:t>
            </a:r>
            <a:r>
              <a:rPr lang="en-US" sz="1500">
                <a:ea typeface="+mn-lt"/>
                <a:cs typeface="+mn-lt"/>
              </a:rPr>
              <a:t> </a:t>
            </a:r>
            <a:r>
              <a:rPr lang="en-US" sz="1500" err="1">
                <a:ea typeface="+mn-lt"/>
                <a:cs typeface="+mn-lt"/>
              </a:rPr>
              <a:t>yöntem</a:t>
            </a:r>
            <a:endParaRPr lang="en-US" sz="1500">
              <a:cs typeface="Calibri"/>
            </a:endParaRPr>
          </a:p>
          <a:p>
            <a:pPr marL="742950" lvl="1" indent="-285750">
              <a:buFont typeface="Arial"/>
              <a:buChar char="•"/>
            </a:pPr>
            <a:r>
              <a:rPr lang="en-US" sz="1500">
                <a:cs typeface="Calibri"/>
              </a:rPr>
              <a:t>7-) </a:t>
            </a:r>
            <a:r>
              <a:rPr lang="en-US" sz="1500" err="1">
                <a:cs typeface="Calibri"/>
              </a:rPr>
              <a:t>Türkçe</a:t>
            </a:r>
            <a:r>
              <a:rPr lang="en-US" sz="1500">
                <a:cs typeface="Calibri"/>
              </a:rPr>
              <a:t> </a:t>
            </a:r>
            <a:r>
              <a:rPr lang="en-US" sz="1500" err="1">
                <a:cs typeface="Calibri"/>
              </a:rPr>
              <a:t>ve</a:t>
            </a:r>
            <a:r>
              <a:rPr lang="en-US" sz="1500">
                <a:cs typeface="Calibri"/>
              </a:rPr>
              <a:t> </a:t>
            </a:r>
            <a:r>
              <a:rPr lang="en-US" sz="1500" err="1">
                <a:cs typeface="Calibri"/>
              </a:rPr>
              <a:t>İngilizce</a:t>
            </a:r>
            <a:r>
              <a:rPr lang="en-US" sz="1500">
                <a:cs typeface="Calibri"/>
              </a:rPr>
              <a:t> BERT </a:t>
            </a:r>
            <a:r>
              <a:rPr lang="en-US" sz="1500" err="1">
                <a:cs typeface="Calibri"/>
              </a:rPr>
              <a:t>modelleri</a:t>
            </a:r>
            <a:endParaRPr lang="en-US" sz="1500">
              <a:cs typeface="Calibri"/>
            </a:endParaRPr>
          </a:p>
          <a:p>
            <a:pPr marL="742950" lvl="1" indent="-285750">
              <a:buFont typeface="Arial"/>
              <a:buChar char="•"/>
            </a:pPr>
            <a:r>
              <a:rPr lang="en-US" sz="1500">
                <a:cs typeface="Calibri"/>
              </a:rPr>
              <a:t>8-) </a:t>
            </a:r>
            <a:r>
              <a:rPr lang="en-US" sz="1500" err="1">
                <a:cs typeface="Calibri"/>
              </a:rPr>
              <a:t>Türkçe</a:t>
            </a:r>
            <a:r>
              <a:rPr lang="en-US" sz="1500">
                <a:cs typeface="Calibri"/>
              </a:rPr>
              <a:t> Bert </a:t>
            </a:r>
            <a:r>
              <a:rPr lang="en-US" sz="1500" err="1">
                <a:cs typeface="Calibri"/>
              </a:rPr>
              <a:t>modeli</a:t>
            </a:r>
            <a:r>
              <a:rPr lang="en-US" sz="1500">
                <a:cs typeface="Calibri"/>
              </a:rPr>
              <a:t> - </a:t>
            </a:r>
            <a:r>
              <a:rPr lang="en-US" sz="1500" err="1">
                <a:cs typeface="Calibri"/>
              </a:rPr>
              <a:t>İngilizce</a:t>
            </a:r>
            <a:r>
              <a:rPr lang="en-US" sz="1500">
                <a:cs typeface="Calibri"/>
              </a:rPr>
              <a:t> Spacy </a:t>
            </a:r>
            <a:r>
              <a:rPr lang="en-US" sz="1500" err="1">
                <a:cs typeface="Calibri"/>
              </a:rPr>
              <a:t>Modeli</a:t>
            </a:r>
            <a:endParaRPr lang="en-US" sz="1500">
              <a:cs typeface="Calibri"/>
            </a:endParaRPr>
          </a:p>
          <a:p>
            <a:pPr marL="742950" lvl="1" indent="-285750">
              <a:buFont typeface="Arial"/>
              <a:buChar char="•"/>
            </a:pPr>
            <a:endParaRPr lang="en-US" sz="1500">
              <a:cs typeface="Calibri"/>
            </a:endParaRPr>
          </a:p>
          <a:p>
            <a:r>
              <a:rPr lang="en-US" sz="1500">
                <a:cs typeface="Calibri"/>
              </a:rPr>
              <a:t>       </a:t>
            </a:r>
            <a:r>
              <a:rPr lang="en-US" sz="1500" err="1">
                <a:cs typeface="Calibri"/>
              </a:rPr>
              <a:t>kullanılmaktadır</a:t>
            </a:r>
            <a:r>
              <a:rPr lang="en-US" sz="1500">
                <a:cs typeface="Calibri"/>
              </a:rPr>
              <a:t>.</a:t>
            </a:r>
          </a:p>
          <a:p>
            <a:endParaRPr lang="en-US" sz="1500">
              <a:cs typeface="Calibri"/>
            </a:endParaRPr>
          </a:p>
          <a:p>
            <a:pPr marL="285750" indent="-285750">
              <a:buFont typeface="Arial" panose="020B0604020202020204" pitchFamily="34" charset="0"/>
              <a:buChar char="•"/>
            </a:pPr>
            <a:r>
              <a:rPr lang="en-US" sz="1500" err="1">
                <a:cs typeface="Calibri"/>
              </a:rPr>
              <a:t>Proje</a:t>
            </a:r>
            <a:r>
              <a:rPr lang="en-US" sz="1500">
                <a:cs typeface="Calibri"/>
              </a:rPr>
              <a:t> </a:t>
            </a:r>
            <a:r>
              <a:rPr lang="en-US" sz="1500" err="1">
                <a:cs typeface="Calibri"/>
              </a:rPr>
              <a:t>ile</a:t>
            </a:r>
            <a:r>
              <a:rPr lang="en-US" sz="1500">
                <a:cs typeface="Calibri"/>
              </a:rPr>
              <a:t> </a:t>
            </a:r>
            <a:r>
              <a:rPr lang="en-US" sz="1500" err="1">
                <a:cs typeface="Calibri"/>
              </a:rPr>
              <a:t>çıkarılan</a:t>
            </a:r>
            <a:r>
              <a:rPr lang="en-US" sz="1500">
                <a:cs typeface="Calibri"/>
              </a:rPr>
              <a:t> </a:t>
            </a:r>
            <a:r>
              <a:rPr lang="en-US" sz="1500" err="1">
                <a:cs typeface="Calibri"/>
              </a:rPr>
              <a:t>alanlar</a:t>
            </a:r>
            <a:r>
              <a:rPr lang="en-US" sz="1500">
                <a:cs typeface="Calibri"/>
              </a:rPr>
              <a:t>:</a:t>
            </a:r>
          </a:p>
          <a:p>
            <a:pPr marL="742950" lvl="1" indent="-285750">
              <a:buFont typeface="Arial" panose="020B0604020202020204" pitchFamily="34" charset="0"/>
              <a:buChar char="•"/>
            </a:pPr>
            <a:r>
              <a:rPr lang="en-US" sz="1500" err="1">
                <a:cs typeface="Calibri"/>
              </a:rPr>
              <a:t>Kişisel</a:t>
            </a:r>
            <a:r>
              <a:rPr lang="en-US" sz="1500">
                <a:cs typeface="Calibri"/>
              </a:rPr>
              <a:t> </a:t>
            </a:r>
            <a:r>
              <a:rPr lang="en-US" sz="1500" err="1">
                <a:cs typeface="Calibri"/>
              </a:rPr>
              <a:t>Bilgiler</a:t>
            </a:r>
            <a:endParaRPr lang="en-US" sz="1500">
              <a:cs typeface="Calibri"/>
            </a:endParaRPr>
          </a:p>
          <a:p>
            <a:pPr marL="742950" lvl="1" indent="-285750">
              <a:buFont typeface="Arial" panose="020B0604020202020204" pitchFamily="34" charset="0"/>
              <a:buChar char="•"/>
            </a:pPr>
            <a:r>
              <a:rPr lang="en-US" sz="1500" err="1">
                <a:cs typeface="Calibri"/>
              </a:rPr>
              <a:t>Eğitimler</a:t>
            </a:r>
            <a:endParaRPr lang="en-US" sz="1500">
              <a:cs typeface="Calibri"/>
            </a:endParaRPr>
          </a:p>
          <a:p>
            <a:pPr marL="742950" lvl="1" indent="-285750">
              <a:buFont typeface="Arial" panose="020B0604020202020204" pitchFamily="34" charset="0"/>
              <a:buChar char="•"/>
            </a:pPr>
            <a:r>
              <a:rPr lang="en-US" sz="1500" err="1">
                <a:cs typeface="Calibri"/>
              </a:rPr>
              <a:t>Deneyimler</a:t>
            </a:r>
            <a:endParaRPr lang="en-US" sz="1500">
              <a:cs typeface="Calibri"/>
            </a:endParaRPr>
          </a:p>
          <a:p>
            <a:pPr marL="742950" lvl="1" indent="-285750">
              <a:buFont typeface="Arial" panose="020B0604020202020204" pitchFamily="34" charset="0"/>
              <a:buChar char="•"/>
            </a:pPr>
            <a:r>
              <a:rPr lang="en-US" sz="1500" err="1">
                <a:cs typeface="Calibri"/>
              </a:rPr>
              <a:t>Yetenekler</a:t>
            </a:r>
            <a:endParaRPr lang="en-US" sz="1500">
              <a:cs typeface="Calibri"/>
            </a:endParaRPr>
          </a:p>
          <a:p>
            <a:pPr marL="742950" lvl="1" indent="-285750">
              <a:buFont typeface="Arial" panose="020B0604020202020204" pitchFamily="34" charset="0"/>
              <a:buChar char="•"/>
            </a:pPr>
            <a:r>
              <a:rPr lang="en-US" sz="1500" err="1">
                <a:cs typeface="Calibri"/>
              </a:rPr>
              <a:t>Yabancı</a:t>
            </a:r>
            <a:r>
              <a:rPr lang="en-US" sz="1500">
                <a:cs typeface="Calibri"/>
              </a:rPr>
              <a:t> Diller</a:t>
            </a:r>
          </a:p>
          <a:p>
            <a:endParaRPr lang="en-US" sz="1500">
              <a:cs typeface="Calibri"/>
            </a:endParaRPr>
          </a:p>
          <a:p>
            <a:endParaRPr lang="en-US" sz="1500">
              <a:cs typeface="Calibri"/>
            </a:endParaRPr>
          </a:p>
        </p:txBody>
      </p:sp>
      <p:graphicFrame>
        <p:nvGraphicFramePr>
          <p:cNvPr id="12" name="Diagram 12">
            <a:extLst>
              <a:ext uri="{FF2B5EF4-FFF2-40B4-BE49-F238E27FC236}">
                <a16:creationId xmlns:a16="http://schemas.microsoft.com/office/drawing/2014/main" id="{C90BAAA7-8B9D-72A2-E6CF-34166EC55820}"/>
              </a:ext>
            </a:extLst>
          </p:cNvPr>
          <p:cNvGraphicFramePr/>
          <p:nvPr/>
        </p:nvGraphicFramePr>
        <p:xfrm>
          <a:off x="6924744" y="66021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5914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AC23-F2B8-063A-8ACF-B699372D3B12}"/>
              </a:ext>
            </a:extLst>
          </p:cNvPr>
          <p:cNvSpPr>
            <a:spLocks noGrp="1"/>
          </p:cNvSpPr>
          <p:nvPr>
            <p:ph type="title"/>
          </p:nvPr>
        </p:nvSpPr>
        <p:spPr/>
        <p:txBody>
          <a:bodyPr/>
          <a:lstStyle/>
          <a:p>
            <a:r>
              <a:rPr lang="tr-TR" err="1"/>
              <a:t>Özgeçmişten</a:t>
            </a:r>
            <a:r>
              <a:rPr lang="tr-TR"/>
              <a:t> Bilgi </a:t>
            </a:r>
            <a:r>
              <a:rPr lang="tr-TR" err="1"/>
              <a:t>Çıkarımı</a:t>
            </a:r>
            <a:r>
              <a:rPr lang="tr-TR"/>
              <a:t> (</a:t>
            </a:r>
            <a:r>
              <a:rPr lang="tr-TR" err="1"/>
              <a:t>Resume</a:t>
            </a:r>
            <a:r>
              <a:rPr lang="tr-TR"/>
              <a:t> </a:t>
            </a:r>
            <a:r>
              <a:rPr lang="tr-TR" err="1"/>
              <a:t>Parser</a:t>
            </a:r>
            <a:r>
              <a:rPr lang="tr-TR"/>
              <a:t>)</a:t>
            </a:r>
            <a:endParaRPr lang="en-US"/>
          </a:p>
        </p:txBody>
      </p:sp>
      <p:sp>
        <p:nvSpPr>
          <p:cNvPr id="9" name="Text Placeholder 8">
            <a:extLst>
              <a:ext uri="{FF2B5EF4-FFF2-40B4-BE49-F238E27FC236}">
                <a16:creationId xmlns:a16="http://schemas.microsoft.com/office/drawing/2014/main" id="{EE26B7BE-BD43-308C-4220-0188AB56285C}"/>
              </a:ext>
            </a:extLst>
          </p:cNvPr>
          <p:cNvSpPr>
            <a:spLocks noGrp="1"/>
          </p:cNvSpPr>
          <p:nvPr>
            <p:ph type="body" sz="quarter" idx="13"/>
          </p:nvPr>
        </p:nvSpPr>
        <p:spPr>
          <a:xfrm>
            <a:off x="3452155" y="5573991"/>
            <a:ext cx="4895816" cy="1192075"/>
          </a:xfrm>
        </p:spPr>
        <p:txBody>
          <a:bodyPr lIns="91440" tIns="45720" rIns="91440" bIns="45720" anchor="t"/>
          <a:lstStyle/>
          <a:p>
            <a:pPr marL="285750" indent="-285750">
              <a:buChar char="•"/>
            </a:pPr>
            <a:r>
              <a:rPr lang="en-US" sz="1600" b="1" err="1">
                <a:cs typeface="Calibri" panose="020F0502020204030204"/>
              </a:rPr>
              <a:t>Başarı</a:t>
            </a:r>
            <a:r>
              <a:rPr lang="en-US" sz="1600" b="1">
                <a:cs typeface="Calibri" panose="020F0502020204030204"/>
              </a:rPr>
              <a:t> </a:t>
            </a:r>
            <a:r>
              <a:rPr lang="en-US" sz="1600" b="1" err="1">
                <a:cs typeface="Calibri" panose="020F0502020204030204"/>
              </a:rPr>
              <a:t>Oranları</a:t>
            </a:r>
            <a:r>
              <a:rPr lang="en-US" sz="1600" b="1">
                <a:cs typeface="Calibri" panose="020F0502020204030204"/>
              </a:rPr>
              <a:t>:</a:t>
            </a:r>
          </a:p>
          <a:p>
            <a:pPr marL="742950" lvl="1" indent="-285750">
              <a:buChar char="•"/>
            </a:pPr>
            <a:r>
              <a:rPr lang="en-US" sz="1600" err="1">
                <a:cs typeface="Calibri" panose="020F0502020204030204"/>
              </a:rPr>
              <a:t>Header'leri</a:t>
            </a:r>
            <a:r>
              <a:rPr lang="en-US" sz="1600">
                <a:cs typeface="Calibri" panose="020F0502020204030204"/>
              </a:rPr>
              <a:t> </a:t>
            </a:r>
            <a:r>
              <a:rPr lang="en-US" sz="1600" err="1">
                <a:cs typeface="Calibri" panose="020F0502020204030204"/>
              </a:rPr>
              <a:t>Tespit</a:t>
            </a:r>
            <a:r>
              <a:rPr lang="en-US" sz="1600">
                <a:cs typeface="Calibri" panose="020F0502020204030204"/>
              </a:rPr>
              <a:t> </a:t>
            </a:r>
            <a:r>
              <a:rPr lang="en-US" sz="1600" err="1">
                <a:cs typeface="Calibri" panose="020F0502020204030204"/>
              </a:rPr>
              <a:t>etme</a:t>
            </a:r>
            <a:r>
              <a:rPr lang="en-US" sz="1600">
                <a:cs typeface="Calibri" panose="020F0502020204030204"/>
              </a:rPr>
              <a:t> </a:t>
            </a:r>
            <a:r>
              <a:rPr lang="en-US" sz="1600" err="1">
                <a:cs typeface="Calibri" panose="020F0502020204030204"/>
              </a:rPr>
              <a:t>oranı</a:t>
            </a:r>
            <a:r>
              <a:rPr lang="en-US" sz="1600">
                <a:cs typeface="Calibri" panose="020F0502020204030204"/>
              </a:rPr>
              <a:t>: %82</a:t>
            </a:r>
          </a:p>
          <a:p>
            <a:pPr marL="742950" lvl="1" indent="-285750">
              <a:buChar char="•"/>
            </a:pPr>
            <a:r>
              <a:rPr lang="en-US" sz="1600">
                <a:cs typeface="Calibri" panose="020F0502020204030204"/>
              </a:rPr>
              <a:t>CV </a:t>
            </a:r>
            <a:r>
              <a:rPr lang="en-US" sz="1600" err="1">
                <a:cs typeface="Calibri" panose="020F0502020204030204"/>
              </a:rPr>
              <a:t>Kolon</a:t>
            </a:r>
            <a:r>
              <a:rPr lang="en-US" sz="1600">
                <a:cs typeface="Calibri" panose="020F0502020204030204"/>
              </a:rPr>
              <a:t> </a:t>
            </a:r>
            <a:r>
              <a:rPr lang="en-US" sz="1600" err="1">
                <a:cs typeface="Calibri" panose="020F0502020204030204"/>
              </a:rPr>
              <a:t>Tespit</a:t>
            </a:r>
            <a:r>
              <a:rPr lang="en-US" sz="1600">
                <a:cs typeface="Calibri" panose="020F0502020204030204"/>
              </a:rPr>
              <a:t> </a:t>
            </a:r>
            <a:r>
              <a:rPr lang="en-US" sz="1600" err="1">
                <a:cs typeface="Calibri" panose="020F0502020204030204"/>
              </a:rPr>
              <a:t>etme</a:t>
            </a:r>
            <a:r>
              <a:rPr lang="en-US" sz="1600">
                <a:cs typeface="Calibri" panose="020F0502020204030204"/>
              </a:rPr>
              <a:t> </a:t>
            </a:r>
            <a:r>
              <a:rPr lang="en-US" sz="1600" err="1">
                <a:cs typeface="Calibri" panose="020F0502020204030204"/>
              </a:rPr>
              <a:t>başarısı</a:t>
            </a:r>
            <a:r>
              <a:rPr lang="en-US" sz="1600">
                <a:cs typeface="Calibri" panose="020F0502020204030204"/>
              </a:rPr>
              <a:t>: %96</a:t>
            </a:r>
          </a:p>
        </p:txBody>
      </p:sp>
      <p:sp>
        <p:nvSpPr>
          <p:cNvPr id="4" name="TextBox 3">
            <a:extLst>
              <a:ext uri="{FF2B5EF4-FFF2-40B4-BE49-F238E27FC236}">
                <a16:creationId xmlns:a16="http://schemas.microsoft.com/office/drawing/2014/main" id="{C1BBA403-7736-CC0B-A2AC-26C611B44D81}"/>
              </a:ext>
            </a:extLst>
          </p:cNvPr>
          <p:cNvSpPr txBox="1"/>
          <p:nvPr/>
        </p:nvSpPr>
        <p:spPr>
          <a:xfrm>
            <a:off x="177688" y="1033039"/>
            <a:ext cx="63305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err="1">
                <a:cs typeface="Calibri" panose="020F0502020204030204"/>
              </a:rPr>
              <a:t>Aşağıdaki</a:t>
            </a:r>
            <a:r>
              <a:rPr lang="en-US" sz="1400">
                <a:cs typeface="Calibri" panose="020F0502020204030204"/>
              </a:rPr>
              <a:t> </a:t>
            </a:r>
            <a:r>
              <a:rPr lang="en-US" sz="1400" err="1">
                <a:cs typeface="Calibri" panose="020F0502020204030204"/>
              </a:rPr>
              <a:t>görsel</a:t>
            </a:r>
            <a:r>
              <a:rPr lang="en-US" sz="1400">
                <a:cs typeface="Calibri" panose="020F0502020204030204"/>
              </a:rPr>
              <a:t>, </a:t>
            </a:r>
            <a:r>
              <a:rPr lang="en-US" sz="1400" err="1">
                <a:cs typeface="Calibri" panose="020F0502020204030204"/>
              </a:rPr>
              <a:t>örnek</a:t>
            </a:r>
            <a:r>
              <a:rPr lang="en-US" sz="1400">
                <a:cs typeface="Calibri" panose="020F0502020204030204"/>
              </a:rPr>
              <a:t> </a:t>
            </a:r>
            <a:r>
              <a:rPr lang="en-US" sz="1400" err="1">
                <a:cs typeface="Calibri" panose="020F0502020204030204"/>
              </a:rPr>
              <a:t>bir</a:t>
            </a:r>
            <a:r>
              <a:rPr lang="en-US" sz="1400">
                <a:cs typeface="Calibri" panose="020F0502020204030204"/>
              </a:rPr>
              <a:t> </a:t>
            </a:r>
            <a:r>
              <a:rPr lang="en-US" sz="1400" err="1">
                <a:cs typeface="Calibri" panose="020F0502020204030204"/>
              </a:rPr>
              <a:t>özgeçmiş</a:t>
            </a:r>
            <a:r>
              <a:rPr lang="en-US" sz="1400">
                <a:cs typeface="Calibri" panose="020F0502020204030204"/>
              </a:rPr>
              <a:t> </a:t>
            </a:r>
            <a:r>
              <a:rPr lang="en-US" sz="1400" err="1">
                <a:cs typeface="Calibri" panose="020F0502020204030204"/>
              </a:rPr>
              <a:t>için</a:t>
            </a:r>
            <a:r>
              <a:rPr lang="en-US" sz="1400">
                <a:cs typeface="Calibri" panose="020F0502020204030204"/>
              </a:rPr>
              <a:t> </a:t>
            </a:r>
            <a:r>
              <a:rPr lang="en-US" sz="1400" err="1">
                <a:cs typeface="Calibri" panose="020F0502020204030204"/>
              </a:rPr>
              <a:t>proje</a:t>
            </a:r>
            <a:r>
              <a:rPr lang="en-US" sz="1400">
                <a:cs typeface="Calibri" panose="020F0502020204030204"/>
              </a:rPr>
              <a:t> </a:t>
            </a:r>
            <a:r>
              <a:rPr lang="en-US" sz="1400" err="1">
                <a:cs typeface="Calibri" panose="020F0502020204030204"/>
              </a:rPr>
              <a:t>pipeline'ın</a:t>
            </a:r>
            <a:r>
              <a:rPr lang="en-US" sz="1400">
                <a:cs typeface="Calibri" panose="020F0502020204030204"/>
              </a:rPr>
              <a:t> Text Extraction </a:t>
            </a:r>
            <a:r>
              <a:rPr lang="en-US" sz="1400" err="1">
                <a:cs typeface="Calibri" panose="020F0502020204030204"/>
              </a:rPr>
              <a:t>aşamasının</a:t>
            </a:r>
            <a:r>
              <a:rPr lang="en-US" sz="1400">
                <a:cs typeface="Calibri" panose="020F0502020204030204"/>
              </a:rPr>
              <a:t> </a:t>
            </a:r>
            <a:r>
              <a:rPr lang="en-US" sz="1400" err="1">
                <a:cs typeface="Calibri" panose="020F0502020204030204"/>
              </a:rPr>
              <a:t>çıktısı</a:t>
            </a:r>
            <a:r>
              <a:rPr lang="en-US" sz="1400">
                <a:cs typeface="Calibri" panose="020F0502020204030204"/>
              </a:rPr>
              <a:t> </a:t>
            </a:r>
            <a:r>
              <a:rPr lang="en-US" sz="1400" err="1">
                <a:cs typeface="Calibri" panose="020F0502020204030204"/>
              </a:rPr>
              <a:t>verilmektedir</a:t>
            </a:r>
            <a:r>
              <a:rPr lang="en-US" sz="1400">
                <a:cs typeface="Calibri" panose="020F0502020204030204"/>
              </a:rPr>
              <a:t>.</a:t>
            </a:r>
          </a:p>
          <a:p>
            <a:endParaRPr lang="en-US" sz="1400">
              <a:cs typeface="Calibri" panose="020F0502020204030204"/>
            </a:endParaRPr>
          </a:p>
          <a:p>
            <a:endParaRPr lang="en-US" sz="1400">
              <a:cs typeface="Calibri" panose="020F0502020204030204"/>
            </a:endParaRPr>
          </a:p>
        </p:txBody>
      </p:sp>
      <p:sp>
        <p:nvSpPr>
          <p:cNvPr id="5" name="Rectangle 1">
            <a:extLst>
              <a:ext uri="{FF2B5EF4-FFF2-40B4-BE49-F238E27FC236}">
                <a16:creationId xmlns:a16="http://schemas.microsoft.com/office/drawing/2014/main" id="{C2AFD605-9897-7303-8EB8-028545F88B31}"/>
              </a:ext>
            </a:extLst>
          </p:cNvPr>
          <p:cNvSpPr>
            <a:spLocks noChangeArrowheads="1"/>
          </p:cNvSpPr>
          <p:nvPr/>
        </p:nvSpPr>
        <p:spPr bwMode="auto">
          <a:xfrm>
            <a:off x="141401" y="396236"/>
            <a:ext cx="10876547"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tr-TR" sz="1400" b="1" i="0" u="none" strike="noStrike" kern="0" cap="none" spc="0" normalizeH="0" baseline="0" noProof="0">
              <a:ln>
                <a:noFill/>
              </a:ln>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tr-TR" sz="2000" b="1" i="0" u="none" strike="noStrike" kern="0" cap="none" spc="0" normalizeH="0" baseline="0" noProof="0">
                <a:ln>
                  <a:noFill/>
                </a:ln>
                <a:solidFill>
                  <a:srgbClr val="8064A2"/>
                </a:solidFill>
                <a:effectLst/>
                <a:uLnTx/>
                <a:uFillTx/>
                <a:cs typeface="Calibri"/>
              </a:rPr>
              <a:t>YENİLİKÇİ YÖNÜ VE YÜRÜTÜLEN AR-GE ÇALIŞMALARI</a:t>
            </a:r>
            <a:endParaRPr lang="tr-TR" sz="2000" b="1" i="0" u="none" strike="noStrike" kern="0" cap="none" spc="0" normalizeH="0" baseline="0" noProof="0">
              <a:ln>
                <a:noFill/>
              </a:ln>
              <a:solidFill>
                <a:srgbClr val="8064A2"/>
              </a:solidFill>
              <a:effectLst/>
              <a:uLnTx/>
              <a:uFillTx/>
              <a:cs typeface="Calibri"/>
            </a:endParaRPr>
          </a:p>
          <a:p>
            <a:pPr marR="0" lvl="0" defTabSz="914400" eaLnBrk="1" fontAlgn="auto" latinLnBrk="0" hangingPunct="1">
              <a:lnSpc>
                <a:spcPct val="100000"/>
              </a:lnSpc>
              <a:spcBef>
                <a:spcPts val="0"/>
              </a:spcBef>
              <a:spcAft>
                <a:spcPts val="0"/>
              </a:spcAft>
              <a:buClrTx/>
              <a:buSzTx/>
              <a:tabLst/>
              <a:defRPr/>
            </a:pPr>
            <a:endParaRPr lang="tr-TR" sz="1600" b="0" i="0" u="none" strike="noStrike" kern="0" cap="none" spc="0" normalizeH="0" baseline="0" noProof="0">
              <a:ln>
                <a:noFill/>
              </a:ln>
              <a:effectLst/>
              <a:uLnTx/>
              <a:uFillTx/>
              <a:cs typeface="Calibri"/>
            </a:endParaRPr>
          </a:p>
          <a:p>
            <a:pPr>
              <a:defRPr/>
            </a:pPr>
            <a:endParaRPr lang="tr-TR" sz="1600" b="0" i="0" u="none" strike="noStrike" kern="0" cap="none" spc="0" normalizeH="0" baseline="0" noProof="0">
              <a:ln>
                <a:noFill/>
              </a:ln>
              <a:effectLst/>
              <a:uLnTx/>
              <a:uFillTx/>
              <a:cs typeface="Calibri"/>
            </a:endParaRPr>
          </a:p>
        </p:txBody>
      </p:sp>
      <p:pic>
        <p:nvPicPr>
          <p:cNvPr id="6" name="Picture 6" descr="Diagram&#10;&#10;Description automatically generated">
            <a:extLst>
              <a:ext uri="{FF2B5EF4-FFF2-40B4-BE49-F238E27FC236}">
                <a16:creationId xmlns:a16="http://schemas.microsoft.com/office/drawing/2014/main" id="{C9F94063-254A-AA00-FF1A-7EC9C3EC235D}"/>
              </a:ext>
            </a:extLst>
          </p:cNvPr>
          <p:cNvPicPr>
            <a:picLocks noChangeAspect="1"/>
          </p:cNvPicPr>
          <p:nvPr/>
        </p:nvPicPr>
        <p:blipFill>
          <a:blip r:embed="rId2"/>
          <a:stretch>
            <a:fillRect/>
          </a:stretch>
        </p:blipFill>
        <p:spPr>
          <a:xfrm>
            <a:off x="34966" y="2034645"/>
            <a:ext cx="6369652" cy="2637879"/>
          </a:xfrm>
          <a:prstGeom prst="rect">
            <a:avLst/>
          </a:prstGeom>
        </p:spPr>
      </p:pic>
      <p:pic>
        <p:nvPicPr>
          <p:cNvPr id="12" name="Picture 11">
            <a:extLst>
              <a:ext uri="{FF2B5EF4-FFF2-40B4-BE49-F238E27FC236}">
                <a16:creationId xmlns:a16="http://schemas.microsoft.com/office/drawing/2014/main" id="{16D731CF-420B-7844-AFD6-E91D935AE00E}"/>
              </a:ext>
            </a:extLst>
          </p:cNvPr>
          <p:cNvPicPr>
            <a:picLocks noChangeAspect="1"/>
          </p:cNvPicPr>
          <p:nvPr/>
        </p:nvPicPr>
        <p:blipFill>
          <a:blip r:embed="rId3"/>
          <a:stretch>
            <a:fillRect/>
          </a:stretch>
        </p:blipFill>
        <p:spPr>
          <a:xfrm>
            <a:off x="9250877" y="3050010"/>
            <a:ext cx="2178743" cy="1810159"/>
          </a:xfrm>
          <a:prstGeom prst="rect">
            <a:avLst/>
          </a:prstGeom>
        </p:spPr>
      </p:pic>
      <p:pic>
        <p:nvPicPr>
          <p:cNvPr id="13" name="Picture 12">
            <a:extLst>
              <a:ext uri="{FF2B5EF4-FFF2-40B4-BE49-F238E27FC236}">
                <a16:creationId xmlns:a16="http://schemas.microsoft.com/office/drawing/2014/main" id="{BED88F13-94E6-9F05-492C-7A26C4812253}"/>
              </a:ext>
            </a:extLst>
          </p:cNvPr>
          <p:cNvPicPr>
            <a:picLocks noChangeAspect="1"/>
          </p:cNvPicPr>
          <p:nvPr/>
        </p:nvPicPr>
        <p:blipFill>
          <a:blip r:embed="rId4"/>
          <a:stretch>
            <a:fillRect/>
          </a:stretch>
        </p:blipFill>
        <p:spPr>
          <a:xfrm>
            <a:off x="6617449" y="3111441"/>
            <a:ext cx="2129599" cy="1687298"/>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BC738DF2-966C-43A9-02DE-4E9E5DD9D945}"/>
              </a:ext>
            </a:extLst>
          </p:cNvPr>
          <p:cNvPicPr>
            <a:picLocks noChangeAspect="1"/>
          </p:cNvPicPr>
          <p:nvPr/>
        </p:nvPicPr>
        <p:blipFill>
          <a:blip r:embed="rId5"/>
          <a:stretch>
            <a:fillRect/>
          </a:stretch>
        </p:blipFill>
        <p:spPr>
          <a:xfrm>
            <a:off x="6748984" y="811343"/>
            <a:ext cx="4445185" cy="2204000"/>
          </a:xfrm>
          <a:prstGeom prst="rect">
            <a:avLst/>
          </a:prstGeom>
        </p:spPr>
      </p:pic>
      <p:sp>
        <p:nvSpPr>
          <p:cNvPr id="16" name="TextBox 15">
            <a:extLst>
              <a:ext uri="{FF2B5EF4-FFF2-40B4-BE49-F238E27FC236}">
                <a16:creationId xmlns:a16="http://schemas.microsoft.com/office/drawing/2014/main" id="{CE86714A-B2CA-1745-BEDD-4CB27425AD49}"/>
              </a:ext>
            </a:extLst>
          </p:cNvPr>
          <p:cNvSpPr txBox="1"/>
          <p:nvPr/>
        </p:nvSpPr>
        <p:spPr>
          <a:xfrm>
            <a:off x="7213600" y="4817033"/>
            <a:ext cx="3913251" cy="246221"/>
          </a:xfrm>
          <a:prstGeom prst="rect">
            <a:avLst/>
          </a:prstGeom>
          <a:noFill/>
        </p:spPr>
        <p:txBody>
          <a:bodyPr wrap="none" rtlCol="0">
            <a:spAutoFit/>
          </a:bodyPr>
          <a:lstStyle/>
          <a:p>
            <a:r>
              <a:rPr lang="en-TR" sz="1000"/>
              <a:t>Üstteki görseller, cvlerdeki metinlerin X</a:t>
            </a:r>
            <a:r>
              <a:rPr lang="en-TR" sz="1000" baseline="-25000"/>
              <a:t>0</a:t>
            </a:r>
            <a:r>
              <a:rPr lang="en-TR" sz="1000"/>
              <a:t> koordinatlarını göstermektedir </a:t>
            </a:r>
          </a:p>
        </p:txBody>
      </p:sp>
      <p:pic>
        <p:nvPicPr>
          <p:cNvPr id="3" name="Picture 6" descr="Text, schematic&#10;&#10;Description automatically generated">
            <a:extLst>
              <a:ext uri="{FF2B5EF4-FFF2-40B4-BE49-F238E27FC236}">
                <a16:creationId xmlns:a16="http://schemas.microsoft.com/office/drawing/2014/main" id="{D1B9F91A-151B-F868-6C54-0CB7E128749D}"/>
              </a:ext>
            </a:extLst>
          </p:cNvPr>
          <p:cNvPicPr>
            <a:picLocks noChangeAspect="1"/>
          </p:cNvPicPr>
          <p:nvPr/>
        </p:nvPicPr>
        <p:blipFill>
          <a:blip r:embed="rId6"/>
          <a:stretch>
            <a:fillRect/>
          </a:stretch>
        </p:blipFill>
        <p:spPr>
          <a:xfrm>
            <a:off x="10077070" y="5159653"/>
            <a:ext cx="1352550" cy="828675"/>
          </a:xfrm>
          <a:prstGeom prst="rect">
            <a:avLst/>
          </a:prstGeom>
        </p:spPr>
      </p:pic>
    </p:spTree>
    <p:extLst>
      <p:ext uri="{BB962C8B-B14F-4D97-AF65-F5344CB8AC3E}">
        <p14:creationId xmlns:p14="http://schemas.microsoft.com/office/powerpoint/2010/main" val="4221319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25008</TotalTime>
  <Words>2209</Words>
  <Application>Microsoft Macintosh PowerPoint</Application>
  <PresentationFormat>Widescreen</PresentationFormat>
  <Paragraphs>302</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Arial,Sans-Serif</vt:lpstr>
      <vt:lpstr>Calibri</vt:lpstr>
      <vt:lpstr>Calibri Light</vt:lpstr>
      <vt:lpstr>Courier New</vt:lpstr>
      <vt:lpstr>Gordita</vt:lpstr>
      <vt:lpstr>Office Theme</vt:lpstr>
      <vt:lpstr>PowerPoint Presentation</vt:lpstr>
      <vt:lpstr>PowerPoint Presentation</vt:lpstr>
      <vt:lpstr>PowerPoint Presentation</vt:lpstr>
      <vt:lpstr>PowerPoint Presentation</vt:lpstr>
      <vt:lpstr>PowerPoint Presentation</vt:lpstr>
      <vt:lpstr>PowerPoint Presentation</vt:lpstr>
      <vt:lpstr>Özgeçmişten Bilgi Çıkarımı (Resume Parser)</vt:lpstr>
      <vt:lpstr>Özgeçmişten Bilgi Çıkarımı (Resume Parser)</vt:lpstr>
      <vt:lpstr>Özgeçmişten Bilgi Çıkarımı (Resume Parser)</vt:lpstr>
      <vt:lpstr>Özgeçmişten Bilgi Çıkarımı (Resume Parser)</vt:lpstr>
      <vt:lpstr>Özgeçmişten Bilgi Çıkarımı (Resume Parser)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Kelime Vektör Algoritmaları Tabanlı Kümeler ile Arama Sonuçları Uygunluğu Geliştirme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325</cp:revision>
  <dcterms:created xsi:type="dcterms:W3CDTF">2023-05-05T15:50:07Z</dcterms:created>
  <dcterms:modified xsi:type="dcterms:W3CDTF">2023-12-29T10:04:04Z</dcterms:modified>
</cp:coreProperties>
</file>